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66" r:id="rId3"/>
    <p:sldId id="257" r:id="rId4"/>
    <p:sldId id="258" r:id="rId5"/>
    <p:sldId id="259" r:id="rId6"/>
    <p:sldId id="267" r:id="rId7"/>
    <p:sldId id="260" r:id="rId8"/>
    <p:sldId id="268" r:id="rId9"/>
    <p:sldId id="261" r:id="rId10"/>
    <p:sldId id="262" r:id="rId11"/>
    <p:sldId id="263" r:id="rId12"/>
    <p:sldId id="269" r:id="rId13"/>
    <p:sldId id="271" r:id="rId14"/>
    <p:sldId id="272" r:id="rId15"/>
    <p:sldId id="270" r:id="rId16"/>
    <p:sldId id="27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A6081B9-AD2B-44E3-84C7-D6276112C096}">
          <p14:sldIdLst>
            <p14:sldId id="256"/>
          </p14:sldIdLst>
        </p14:section>
        <p14:section name="Landing Page" id="{89193170-FDD2-46C0-91AD-66C2DB2B90D5}">
          <p14:sldIdLst>
            <p14:sldId id="266"/>
            <p14:sldId id="257"/>
            <p14:sldId id="258"/>
            <p14:sldId id="259"/>
          </p14:sldIdLst>
        </p14:section>
        <p14:section name="Data Analytics" id="{3C227C0F-05B8-4268-9AD4-CEB58DE6AD60}">
          <p14:sldIdLst>
            <p14:sldId id="267"/>
            <p14:sldId id="260"/>
          </p14:sldIdLst>
        </p14:section>
        <p14:section name="Prospect Query List" id="{2141B086-8B10-40A3-8E51-D49113809D08}">
          <p14:sldIdLst>
            <p14:sldId id="268"/>
            <p14:sldId id="261"/>
            <p14:sldId id="262"/>
            <p14:sldId id="263"/>
          </p14:sldIdLst>
        </p14:section>
        <p14:section name="Prospect Research" id="{614A6591-426A-4E5B-81BB-D41A4627D405}">
          <p14:sldIdLst>
            <p14:sldId id="269"/>
            <p14:sldId id="271"/>
            <p14:sldId id="272"/>
          </p14:sldIdLst>
        </p14:section>
        <p14:section name="Portfolio Management" id="{3E4028A8-48BA-48E5-AAB0-F3A6ED2E0B9D}">
          <p14:sldIdLst>
            <p14:sldId id="270"/>
            <p14:sldId id="27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5C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52C752-7B25-4CB5-B88C-19E5CBDFE32D}" type="datetimeFigureOut">
              <a:rPr lang="en-US" smtClean="0"/>
              <a:t>4/13/2026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A884C0-23F3-4EEA-976D-1541218B3B98}" type="slidenum">
              <a:rPr lang="en-US" smtClean="0"/>
              <a:t>‹#›</a:t>
            </a:fld>
            <a:endParaRPr lang="en-US"/>
          </a:p>
        </p:txBody>
      </p:sp>
    </p:spTree>
    <p:extLst>
      <p:ext uri="{BB962C8B-B14F-4D97-AF65-F5344CB8AC3E}">
        <p14:creationId xmlns:p14="http://schemas.microsoft.com/office/powerpoint/2010/main" val="11289166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8A884C0-23F3-4EEA-976D-1541218B3B98}" type="slidenum">
              <a:rPr lang="en-US" smtClean="0"/>
              <a:t>2</a:t>
            </a:fld>
            <a:endParaRPr lang="en-US"/>
          </a:p>
        </p:txBody>
      </p:sp>
    </p:spTree>
    <p:extLst>
      <p:ext uri="{BB962C8B-B14F-4D97-AF65-F5344CB8AC3E}">
        <p14:creationId xmlns:p14="http://schemas.microsoft.com/office/powerpoint/2010/main" val="39093060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8A884C0-23F3-4EEA-976D-1541218B3B98}" type="slidenum">
              <a:rPr lang="en-US" smtClean="0"/>
              <a:t>3</a:t>
            </a:fld>
            <a:endParaRPr lang="en-US"/>
          </a:p>
        </p:txBody>
      </p:sp>
    </p:spTree>
    <p:extLst>
      <p:ext uri="{BB962C8B-B14F-4D97-AF65-F5344CB8AC3E}">
        <p14:creationId xmlns:p14="http://schemas.microsoft.com/office/powerpoint/2010/main" val="26729658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860AD-2571-98F7-BF9C-560A751963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1EE591-139A-62B1-134F-E2889D60DF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40128F-24AD-2BD8-F4F0-F184A3DD644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E4EED7F-155F-69E5-8F6A-0A01564FDD89}"/>
              </a:ext>
            </a:extLst>
          </p:cNvPr>
          <p:cNvSpPr>
            <a:spLocks noGrp="1"/>
          </p:cNvSpPr>
          <p:nvPr>
            <p:ph type="sldNum" sz="quarter" idx="5"/>
          </p:nvPr>
        </p:nvSpPr>
        <p:spPr/>
        <p:txBody>
          <a:bodyPr/>
          <a:lstStyle/>
          <a:p>
            <a:fld id="{78A884C0-23F3-4EEA-976D-1541218B3B98}" type="slidenum">
              <a:rPr lang="en-US" smtClean="0"/>
              <a:t>4</a:t>
            </a:fld>
            <a:endParaRPr lang="en-US"/>
          </a:p>
        </p:txBody>
      </p:sp>
    </p:spTree>
    <p:extLst>
      <p:ext uri="{BB962C8B-B14F-4D97-AF65-F5344CB8AC3E}">
        <p14:creationId xmlns:p14="http://schemas.microsoft.com/office/powerpoint/2010/main" val="15916604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BDDCD-DB8C-A3BC-C31C-5B78961D29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078739-FD15-F592-6077-DD82CA98CB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BF5DBF-60DC-6C98-D077-E1BC4CD24F1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DBAE061-54EF-3913-4009-965407FF387A}"/>
              </a:ext>
            </a:extLst>
          </p:cNvPr>
          <p:cNvSpPr>
            <a:spLocks noGrp="1"/>
          </p:cNvSpPr>
          <p:nvPr>
            <p:ph type="sldNum" sz="quarter" idx="5"/>
          </p:nvPr>
        </p:nvSpPr>
        <p:spPr/>
        <p:txBody>
          <a:bodyPr/>
          <a:lstStyle/>
          <a:p>
            <a:fld id="{78A884C0-23F3-4EEA-976D-1541218B3B98}" type="slidenum">
              <a:rPr lang="en-US" smtClean="0"/>
              <a:t>5</a:t>
            </a:fld>
            <a:endParaRPr lang="en-US"/>
          </a:p>
        </p:txBody>
      </p:sp>
    </p:spTree>
    <p:extLst>
      <p:ext uri="{BB962C8B-B14F-4D97-AF65-F5344CB8AC3E}">
        <p14:creationId xmlns:p14="http://schemas.microsoft.com/office/powerpoint/2010/main" val="5094682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F77EC-9449-5C72-449E-C8A96FB749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4444F3-80F2-2F88-E758-B329C903BF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4383F2-2B8F-BCF7-66E3-8FDE7D16906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546BF85-04AD-CBC0-196B-9A57733F8F96}"/>
              </a:ext>
            </a:extLst>
          </p:cNvPr>
          <p:cNvSpPr>
            <a:spLocks noGrp="1"/>
          </p:cNvSpPr>
          <p:nvPr>
            <p:ph type="sldNum" sz="quarter" idx="5"/>
          </p:nvPr>
        </p:nvSpPr>
        <p:spPr/>
        <p:txBody>
          <a:bodyPr/>
          <a:lstStyle/>
          <a:p>
            <a:fld id="{78A884C0-23F3-4EEA-976D-1541218B3B98}" type="slidenum">
              <a:rPr lang="en-US" smtClean="0"/>
              <a:t>6</a:t>
            </a:fld>
            <a:endParaRPr lang="en-US"/>
          </a:p>
        </p:txBody>
      </p:sp>
    </p:spTree>
    <p:extLst>
      <p:ext uri="{BB962C8B-B14F-4D97-AF65-F5344CB8AC3E}">
        <p14:creationId xmlns:p14="http://schemas.microsoft.com/office/powerpoint/2010/main" val="7894224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9A7CF-0163-C122-D9EF-060761D980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F79AE5-8982-000B-4F8B-D28AAEE789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3F9E31-EBFA-F29F-5A49-C4F94AE0E89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124F451-4F9A-F37A-4109-9E35A60757EF}"/>
              </a:ext>
            </a:extLst>
          </p:cNvPr>
          <p:cNvSpPr>
            <a:spLocks noGrp="1"/>
          </p:cNvSpPr>
          <p:nvPr>
            <p:ph type="sldNum" sz="quarter" idx="5"/>
          </p:nvPr>
        </p:nvSpPr>
        <p:spPr/>
        <p:txBody>
          <a:bodyPr/>
          <a:lstStyle/>
          <a:p>
            <a:fld id="{78A884C0-23F3-4EEA-976D-1541218B3B98}" type="slidenum">
              <a:rPr lang="en-US" smtClean="0"/>
              <a:t>7</a:t>
            </a:fld>
            <a:endParaRPr lang="en-US"/>
          </a:p>
        </p:txBody>
      </p:sp>
    </p:spTree>
    <p:extLst>
      <p:ext uri="{BB962C8B-B14F-4D97-AF65-F5344CB8AC3E}">
        <p14:creationId xmlns:p14="http://schemas.microsoft.com/office/powerpoint/2010/main" val="9757595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405C3-C72D-D54C-1740-7C78F50532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3E5BB5-83AB-0662-8A91-DA248C617C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552654-8EC8-8FA0-275A-258FAEE7903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65776E5-02E3-C385-5E6A-81F1450724C3}"/>
              </a:ext>
            </a:extLst>
          </p:cNvPr>
          <p:cNvSpPr>
            <a:spLocks noGrp="1"/>
          </p:cNvSpPr>
          <p:nvPr>
            <p:ph type="sldNum" sz="quarter" idx="5"/>
          </p:nvPr>
        </p:nvSpPr>
        <p:spPr/>
        <p:txBody>
          <a:bodyPr/>
          <a:lstStyle/>
          <a:p>
            <a:fld id="{78A884C0-23F3-4EEA-976D-1541218B3B98}" type="slidenum">
              <a:rPr lang="en-US" smtClean="0"/>
              <a:t>8</a:t>
            </a:fld>
            <a:endParaRPr lang="en-US"/>
          </a:p>
        </p:txBody>
      </p:sp>
    </p:spTree>
    <p:extLst>
      <p:ext uri="{BB962C8B-B14F-4D97-AF65-F5344CB8AC3E}">
        <p14:creationId xmlns:p14="http://schemas.microsoft.com/office/powerpoint/2010/main" val="18777241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44682-FB33-DBB0-F2B0-6CAF0E4545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D8517C-3060-2349-C30A-EE60E8BA17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93D099-727D-8D2C-BDA6-842FB309A12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08C94EB-E634-6BD8-981A-5F8E00FB485A}"/>
              </a:ext>
            </a:extLst>
          </p:cNvPr>
          <p:cNvSpPr>
            <a:spLocks noGrp="1"/>
          </p:cNvSpPr>
          <p:nvPr>
            <p:ph type="sldNum" sz="quarter" idx="5"/>
          </p:nvPr>
        </p:nvSpPr>
        <p:spPr/>
        <p:txBody>
          <a:bodyPr/>
          <a:lstStyle/>
          <a:p>
            <a:fld id="{78A884C0-23F3-4EEA-976D-1541218B3B98}" type="slidenum">
              <a:rPr lang="en-US" smtClean="0"/>
              <a:t>9</a:t>
            </a:fld>
            <a:endParaRPr lang="en-US"/>
          </a:p>
        </p:txBody>
      </p:sp>
    </p:spTree>
    <p:extLst>
      <p:ext uri="{BB962C8B-B14F-4D97-AF65-F5344CB8AC3E}">
        <p14:creationId xmlns:p14="http://schemas.microsoft.com/office/powerpoint/2010/main" val="30475879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9395F-D70F-D294-FDA4-0F0F7A7EFE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2E36BA-7CC0-CA69-2FE1-B625794FFF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56649C-B4A4-64AD-3632-8FEC9A90B5D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827C93B-900C-0FCA-CF41-FCF0CA5AB040}"/>
              </a:ext>
            </a:extLst>
          </p:cNvPr>
          <p:cNvSpPr>
            <a:spLocks noGrp="1"/>
          </p:cNvSpPr>
          <p:nvPr>
            <p:ph type="sldNum" sz="quarter" idx="5"/>
          </p:nvPr>
        </p:nvSpPr>
        <p:spPr/>
        <p:txBody>
          <a:bodyPr/>
          <a:lstStyle/>
          <a:p>
            <a:fld id="{78A884C0-23F3-4EEA-976D-1541218B3B98}" type="slidenum">
              <a:rPr lang="en-US" smtClean="0"/>
              <a:t>10</a:t>
            </a:fld>
            <a:endParaRPr lang="en-US"/>
          </a:p>
        </p:txBody>
      </p:sp>
    </p:spTree>
    <p:extLst>
      <p:ext uri="{BB962C8B-B14F-4D97-AF65-F5344CB8AC3E}">
        <p14:creationId xmlns:p14="http://schemas.microsoft.com/office/powerpoint/2010/main" val="21075226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18329-FC3B-658D-061C-87E8C63F20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F1BB07-1D89-358E-532A-06E93CBCB5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C59A74-7406-748F-16D8-9E35CB030BA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398BE5C-8425-D845-1C4D-C342EF3BF5B8}"/>
              </a:ext>
            </a:extLst>
          </p:cNvPr>
          <p:cNvSpPr>
            <a:spLocks noGrp="1"/>
          </p:cNvSpPr>
          <p:nvPr>
            <p:ph type="sldNum" sz="quarter" idx="5"/>
          </p:nvPr>
        </p:nvSpPr>
        <p:spPr/>
        <p:txBody>
          <a:bodyPr/>
          <a:lstStyle/>
          <a:p>
            <a:fld id="{78A884C0-23F3-4EEA-976D-1541218B3B98}" type="slidenum">
              <a:rPr lang="en-US" smtClean="0"/>
              <a:t>11</a:t>
            </a:fld>
            <a:endParaRPr lang="en-US"/>
          </a:p>
        </p:txBody>
      </p:sp>
    </p:spTree>
    <p:extLst>
      <p:ext uri="{BB962C8B-B14F-4D97-AF65-F5344CB8AC3E}">
        <p14:creationId xmlns:p14="http://schemas.microsoft.com/office/powerpoint/2010/main" val="22247779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7569B-E53D-3946-6320-685F06D039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58968D-E221-2856-63C6-1681C4B936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E085E9-73A5-9DC4-81EB-D83DFCA75CC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962A187-7702-A3A7-A2B3-DF876336BCD9}"/>
              </a:ext>
            </a:extLst>
          </p:cNvPr>
          <p:cNvSpPr>
            <a:spLocks noGrp="1"/>
          </p:cNvSpPr>
          <p:nvPr>
            <p:ph type="sldNum" sz="quarter" idx="5"/>
          </p:nvPr>
        </p:nvSpPr>
        <p:spPr/>
        <p:txBody>
          <a:bodyPr/>
          <a:lstStyle/>
          <a:p>
            <a:fld id="{78A884C0-23F3-4EEA-976D-1541218B3B98}" type="slidenum">
              <a:rPr lang="en-US" smtClean="0"/>
              <a:t>13</a:t>
            </a:fld>
            <a:endParaRPr lang="en-US"/>
          </a:p>
        </p:txBody>
      </p:sp>
    </p:spTree>
    <p:extLst>
      <p:ext uri="{BB962C8B-B14F-4D97-AF65-F5344CB8AC3E}">
        <p14:creationId xmlns:p14="http://schemas.microsoft.com/office/powerpoint/2010/main" val="15045935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2CF2E-4461-7046-3467-60CA378FD1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588CFD-1F03-D6F4-172A-0F25875B36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7286AC-CAFA-DCF7-4B7E-5B71B431C06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770D418-C568-F5C8-DFD2-D8554FD2BB04}"/>
              </a:ext>
            </a:extLst>
          </p:cNvPr>
          <p:cNvSpPr>
            <a:spLocks noGrp="1"/>
          </p:cNvSpPr>
          <p:nvPr>
            <p:ph type="sldNum" sz="quarter" idx="5"/>
          </p:nvPr>
        </p:nvSpPr>
        <p:spPr/>
        <p:txBody>
          <a:bodyPr/>
          <a:lstStyle/>
          <a:p>
            <a:fld id="{78A884C0-23F3-4EEA-976D-1541218B3B98}" type="slidenum">
              <a:rPr lang="en-US" smtClean="0"/>
              <a:t>14</a:t>
            </a:fld>
            <a:endParaRPr lang="en-US"/>
          </a:p>
        </p:txBody>
      </p:sp>
    </p:spTree>
    <p:extLst>
      <p:ext uri="{BB962C8B-B14F-4D97-AF65-F5344CB8AC3E}">
        <p14:creationId xmlns:p14="http://schemas.microsoft.com/office/powerpoint/2010/main" val="3178684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A2A47-2565-F63C-D8AF-0F51C3B2728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F5E39D4-C394-9A59-9B9D-7BB9760B31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C54F139-51A3-A666-781A-7902B7BD2E4F}"/>
              </a:ext>
            </a:extLst>
          </p:cNvPr>
          <p:cNvSpPr>
            <a:spLocks noGrp="1"/>
          </p:cNvSpPr>
          <p:nvPr>
            <p:ph type="dt" sz="half" idx="10"/>
          </p:nvPr>
        </p:nvSpPr>
        <p:spPr/>
        <p:txBody>
          <a:bodyPr/>
          <a:lstStyle/>
          <a:p>
            <a:fld id="{208CFEBE-7736-4E84-BA2C-687213F66CE1}" type="datetimeFigureOut">
              <a:rPr lang="en-US" smtClean="0"/>
              <a:t>4/13/2026</a:t>
            </a:fld>
            <a:endParaRPr lang="en-US"/>
          </a:p>
        </p:txBody>
      </p:sp>
      <p:sp>
        <p:nvSpPr>
          <p:cNvPr id="5" name="Footer Placeholder 4">
            <a:extLst>
              <a:ext uri="{FF2B5EF4-FFF2-40B4-BE49-F238E27FC236}">
                <a16:creationId xmlns:a16="http://schemas.microsoft.com/office/drawing/2014/main" id="{4AE7A07F-BDB5-6110-F98A-F0F8A53BCF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464DC5-1B43-4851-DBDC-1F6E603F527D}"/>
              </a:ext>
            </a:extLst>
          </p:cNvPr>
          <p:cNvSpPr>
            <a:spLocks noGrp="1"/>
          </p:cNvSpPr>
          <p:nvPr>
            <p:ph type="sldNum" sz="quarter" idx="12"/>
          </p:nvPr>
        </p:nvSpPr>
        <p:spPr/>
        <p:txBody>
          <a:bodyPr/>
          <a:lstStyle/>
          <a:p>
            <a:fld id="{333F4C4B-A945-4F13-90E8-34974D29CFBB}" type="slidenum">
              <a:rPr lang="en-US" smtClean="0"/>
              <a:t>‹#›</a:t>
            </a:fld>
            <a:endParaRPr lang="en-US"/>
          </a:p>
        </p:txBody>
      </p:sp>
    </p:spTree>
    <p:extLst>
      <p:ext uri="{BB962C8B-B14F-4D97-AF65-F5344CB8AC3E}">
        <p14:creationId xmlns:p14="http://schemas.microsoft.com/office/powerpoint/2010/main" val="37516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4B396-0406-B8F0-756A-FC51A3E0BD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3EE808-7E60-554D-6DE1-763FECC75C3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B3B1FC-6952-9546-C013-98563736921B}"/>
              </a:ext>
            </a:extLst>
          </p:cNvPr>
          <p:cNvSpPr>
            <a:spLocks noGrp="1"/>
          </p:cNvSpPr>
          <p:nvPr>
            <p:ph type="dt" sz="half" idx="10"/>
          </p:nvPr>
        </p:nvSpPr>
        <p:spPr/>
        <p:txBody>
          <a:bodyPr/>
          <a:lstStyle/>
          <a:p>
            <a:fld id="{208CFEBE-7736-4E84-BA2C-687213F66CE1}" type="datetimeFigureOut">
              <a:rPr lang="en-US" smtClean="0"/>
              <a:t>4/13/2026</a:t>
            </a:fld>
            <a:endParaRPr lang="en-US"/>
          </a:p>
        </p:txBody>
      </p:sp>
      <p:sp>
        <p:nvSpPr>
          <p:cNvPr id="5" name="Footer Placeholder 4">
            <a:extLst>
              <a:ext uri="{FF2B5EF4-FFF2-40B4-BE49-F238E27FC236}">
                <a16:creationId xmlns:a16="http://schemas.microsoft.com/office/drawing/2014/main" id="{B885383C-AD78-CF8B-1581-569405DB33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B7D99B-956F-2BFA-2AA7-9D15E845EB76}"/>
              </a:ext>
            </a:extLst>
          </p:cNvPr>
          <p:cNvSpPr>
            <a:spLocks noGrp="1"/>
          </p:cNvSpPr>
          <p:nvPr>
            <p:ph type="sldNum" sz="quarter" idx="12"/>
          </p:nvPr>
        </p:nvSpPr>
        <p:spPr/>
        <p:txBody>
          <a:bodyPr/>
          <a:lstStyle/>
          <a:p>
            <a:fld id="{333F4C4B-A945-4F13-90E8-34974D29CFBB}" type="slidenum">
              <a:rPr lang="en-US" smtClean="0"/>
              <a:t>‹#›</a:t>
            </a:fld>
            <a:endParaRPr lang="en-US"/>
          </a:p>
        </p:txBody>
      </p:sp>
    </p:spTree>
    <p:extLst>
      <p:ext uri="{BB962C8B-B14F-4D97-AF65-F5344CB8AC3E}">
        <p14:creationId xmlns:p14="http://schemas.microsoft.com/office/powerpoint/2010/main" val="1220454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40E78-2FAD-BC56-5F15-D3FE192AD3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797C881-1485-8EA5-470C-827F4AD7999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D34937-F15B-2370-15BB-0752EFAE197D}"/>
              </a:ext>
            </a:extLst>
          </p:cNvPr>
          <p:cNvSpPr>
            <a:spLocks noGrp="1"/>
          </p:cNvSpPr>
          <p:nvPr>
            <p:ph type="dt" sz="half" idx="10"/>
          </p:nvPr>
        </p:nvSpPr>
        <p:spPr/>
        <p:txBody>
          <a:bodyPr/>
          <a:lstStyle/>
          <a:p>
            <a:fld id="{208CFEBE-7736-4E84-BA2C-687213F66CE1}" type="datetimeFigureOut">
              <a:rPr lang="en-US" smtClean="0"/>
              <a:t>4/13/2026</a:t>
            </a:fld>
            <a:endParaRPr lang="en-US"/>
          </a:p>
        </p:txBody>
      </p:sp>
      <p:sp>
        <p:nvSpPr>
          <p:cNvPr id="5" name="Footer Placeholder 4">
            <a:extLst>
              <a:ext uri="{FF2B5EF4-FFF2-40B4-BE49-F238E27FC236}">
                <a16:creationId xmlns:a16="http://schemas.microsoft.com/office/drawing/2014/main" id="{1CEA9F2A-2799-5D29-608D-1C85A33A7F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B4C7BA-63C8-35E0-B8F8-32501824C634}"/>
              </a:ext>
            </a:extLst>
          </p:cNvPr>
          <p:cNvSpPr>
            <a:spLocks noGrp="1"/>
          </p:cNvSpPr>
          <p:nvPr>
            <p:ph type="sldNum" sz="quarter" idx="12"/>
          </p:nvPr>
        </p:nvSpPr>
        <p:spPr/>
        <p:txBody>
          <a:bodyPr/>
          <a:lstStyle/>
          <a:p>
            <a:fld id="{333F4C4B-A945-4F13-90E8-34974D29CFBB}" type="slidenum">
              <a:rPr lang="en-US" smtClean="0"/>
              <a:t>‹#›</a:t>
            </a:fld>
            <a:endParaRPr lang="en-US"/>
          </a:p>
        </p:txBody>
      </p:sp>
    </p:spTree>
    <p:extLst>
      <p:ext uri="{BB962C8B-B14F-4D97-AF65-F5344CB8AC3E}">
        <p14:creationId xmlns:p14="http://schemas.microsoft.com/office/powerpoint/2010/main" val="3387190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5890C-BE29-E44D-ABB4-BB0F9ED9F3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22269B1-D5E4-1951-A6F0-25BCFE2A1E0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D9D4EF0-F1A5-AF36-B213-66CF4BD2180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29265AB-7B90-3C1C-3F42-C16251FE512E}"/>
              </a:ext>
            </a:extLst>
          </p:cNvPr>
          <p:cNvSpPr>
            <a:spLocks noGrp="1"/>
          </p:cNvSpPr>
          <p:nvPr>
            <p:ph type="dt" sz="half" idx="10"/>
          </p:nvPr>
        </p:nvSpPr>
        <p:spPr/>
        <p:txBody>
          <a:bodyPr/>
          <a:lstStyle/>
          <a:p>
            <a:fld id="{208CFEBE-7736-4E84-BA2C-687213F66CE1}" type="datetimeFigureOut">
              <a:rPr lang="en-US" smtClean="0"/>
              <a:t>4/13/2026</a:t>
            </a:fld>
            <a:endParaRPr lang="en-US"/>
          </a:p>
        </p:txBody>
      </p:sp>
      <p:sp>
        <p:nvSpPr>
          <p:cNvPr id="6" name="Footer Placeholder 5">
            <a:extLst>
              <a:ext uri="{FF2B5EF4-FFF2-40B4-BE49-F238E27FC236}">
                <a16:creationId xmlns:a16="http://schemas.microsoft.com/office/drawing/2014/main" id="{9C87F672-3F17-C7CA-B406-4BE61BA3FF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AB27BB-6458-2F2F-3B8A-F8EEEE281F54}"/>
              </a:ext>
            </a:extLst>
          </p:cNvPr>
          <p:cNvSpPr>
            <a:spLocks noGrp="1"/>
          </p:cNvSpPr>
          <p:nvPr>
            <p:ph type="sldNum" sz="quarter" idx="12"/>
          </p:nvPr>
        </p:nvSpPr>
        <p:spPr/>
        <p:txBody>
          <a:bodyPr/>
          <a:lstStyle/>
          <a:p>
            <a:fld id="{333F4C4B-A945-4F13-90E8-34974D29CFBB}" type="slidenum">
              <a:rPr lang="en-US" smtClean="0"/>
              <a:t>‹#›</a:t>
            </a:fld>
            <a:endParaRPr lang="en-US"/>
          </a:p>
        </p:txBody>
      </p:sp>
    </p:spTree>
    <p:extLst>
      <p:ext uri="{BB962C8B-B14F-4D97-AF65-F5344CB8AC3E}">
        <p14:creationId xmlns:p14="http://schemas.microsoft.com/office/powerpoint/2010/main" val="1794801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0CF95-A2B6-34AE-38D6-7E53013AA56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6D4C961-8AEC-35ED-EA62-AFCF3BC027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717E731-99FA-CC60-4A5E-FA6EDFE16F1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BA31A2-91C8-B897-E9EC-6D850FAFDF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4F5B60-88E9-0D00-44F4-D1081E5CC0A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8D9CC07-8F97-2A0A-1D05-46E5C9F067A1}"/>
              </a:ext>
            </a:extLst>
          </p:cNvPr>
          <p:cNvSpPr>
            <a:spLocks noGrp="1"/>
          </p:cNvSpPr>
          <p:nvPr>
            <p:ph type="dt" sz="half" idx="10"/>
          </p:nvPr>
        </p:nvSpPr>
        <p:spPr/>
        <p:txBody>
          <a:bodyPr/>
          <a:lstStyle/>
          <a:p>
            <a:fld id="{208CFEBE-7736-4E84-BA2C-687213F66CE1}" type="datetimeFigureOut">
              <a:rPr lang="en-US" smtClean="0"/>
              <a:t>4/13/2026</a:t>
            </a:fld>
            <a:endParaRPr lang="en-US"/>
          </a:p>
        </p:txBody>
      </p:sp>
      <p:sp>
        <p:nvSpPr>
          <p:cNvPr id="8" name="Footer Placeholder 7">
            <a:extLst>
              <a:ext uri="{FF2B5EF4-FFF2-40B4-BE49-F238E27FC236}">
                <a16:creationId xmlns:a16="http://schemas.microsoft.com/office/drawing/2014/main" id="{40FE5928-D0DF-7E9D-AE6C-A4F9DE3BDAA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11DCF45-C396-5BAF-263A-45D1311916B4}"/>
              </a:ext>
            </a:extLst>
          </p:cNvPr>
          <p:cNvSpPr>
            <a:spLocks noGrp="1"/>
          </p:cNvSpPr>
          <p:nvPr>
            <p:ph type="sldNum" sz="quarter" idx="12"/>
          </p:nvPr>
        </p:nvSpPr>
        <p:spPr/>
        <p:txBody>
          <a:bodyPr/>
          <a:lstStyle/>
          <a:p>
            <a:fld id="{333F4C4B-A945-4F13-90E8-34974D29CFBB}" type="slidenum">
              <a:rPr lang="en-US" smtClean="0"/>
              <a:t>‹#›</a:t>
            </a:fld>
            <a:endParaRPr lang="en-US"/>
          </a:p>
        </p:txBody>
      </p:sp>
    </p:spTree>
    <p:extLst>
      <p:ext uri="{BB962C8B-B14F-4D97-AF65-F5344CB8AC3E}">
        <p14:creationId xmlns:p14="http://schemas.microsoft.com/office/powerpoint/2010/main" val="4366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8C223-112C-E1D9-A314-5C7A12CFB9C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EDFB01E-D9B8-EA11-6A8C-1A241789C7CA}"/>
              </a:ext>
            </a:extLst>
          </p:cNvPr>
          <p:cNvSpPr>
            <a:spLocks noGrp="1"/>
          </p:cNvSpPr>
          <p:nvPr>
            <p:ph type="dt" sz="half" idx="10"/>
          </p:nvPr>
        </p:nvSpPr>
        <p:spPr/>
        <p:txBody>
          <a:bodyPr/>
          <a:lstStyle/>
          <a:p>
            <a:fld id="{208CFEBE-7736-4E84-BA2C-687213F66CE1}" type="datetimeFigureOut">
              <a:rPr lang="en-US" smtClean="0"/>
              <a:t>4/13/2026</a:t>
            </a:fld>
            <a:endParaRPr lang="en-US"/>
          </a:p>
        </p:txBody>
      </p:sp>
      <p:sp>
        <p:nvSpPr>
          <p:cNvPr id="4" name="Footer Placeholder 3">
            <a:extLst>
              <a:ext uri="{FF2B5EF4-FFF2-40B4-BE49-F238E27FC236}">
                <a16:creationId xmlns:a16="http://schemas.microsoft.com/office/drawing/2014/main" id="{5F15C156-5640-4755-CBA8-DD9D0A8DB5C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156DBBE-6779-AFBB-D1CA-A5C589162901}"/>
              </a:ext>
            </a:extLst>
          </p:cNvPr>
          <p:cNvSpPr>
            <a:spLocks noGrp="1"/>
          </p:cNvSpPr>
          <p:nvPr>
            <p:ph type="sldNum" sz="quarter" idx="12"/>
          </p:nvPr>
        </p:nvSpPr>
        <p:spPr/>
        <p:txBody>
          <a:bodyPr/>
          <a:lstStyle/>
          <a:p>
            <a:fld id="{333F4C4B-A945-4F13-90E8-34974D29CFBB}" type="slidenum">
              <a:rPr lang="en-US" smtClean="0"/>
              <a:t>‹#›</a:t>
            </a:fld>
            <a:endParaRPr lang="en-US"/>
          </a:p>
        </p:txBody>
      </p:sp>
    </p:spTree>
    <p:extLst>
      <p:ext uri="{BB962C8B-B14F-4D97-AF65-F5344CB8AC3E}">
        <p14:creationId xmlns:p14="http://schemas.microsoft.com/office/powerpoint/2010/main" val="7174753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354F2C-28A4-7903-BBBE-0C53D151D43C}"/>
              </a:ext>
            </a:extLst>
          </p:cNvPr>
          <p:cNvSpPr>
            <a:spLocks noGrp="1"/>
          </p:cNvSpPr>
          <p:nvPr>
            <p:ph type="dt" sz="half" idx="10"/>
          </p:nvPr>
        </p:nvSpPr>
        <p:spPr/>
        <p:txBody>
          <a:bodyPr/>
          <a:lstStyle/>
          <a:p>
            <a:fld id="{208CFEBE-7736-4E84-BA2C-687213F66CE1}" type="datetimeFigureOut">
              <a:rPr lang="en-US" smtClean="0"/>
              <a:t>4/13/2026</a:t>
            </a:fld>
            <a:endParaRPr lang="en-US"/>
          </a:p>
        </p:txBody>
      </p:sp>
      <p:sp>
        <p:nvSpPr>
          <p:cNvPr id="3" name="Footer Placeholder 2">
            <a:extLst>
              <a:ext uri="{FF2B5EF4-FFF2-40B4-BE49-F238E27FC236}">
                <a16:creationId xmlns:a16="http://schemas.microsoft.com/office/drawing/2014/main" id="{98A5EE6E-86BC-ACC8-FE0A-1C4041A1CD1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9A61C03-C354-6B1D-B7D4-8266A5798CAA}"/>
              </a:ext>
            </a:extLst>
          </p:cNvPr>
          <p:cNvSpPr>
            <a:spLocks noGrp="1"/>
          </p:cNvSpPr>
          <p:nvPr>
            <p:ph type="sldNum" sz="quarter" idx="12"/>
          </p:nvPr>
        </p:nvSpPr>
        <p:spPr/>
        <p:txBody>
          <a:bodyPr/>
          <a:lstStyle/>
          <a:p>
            <a:fld id="{333F4C4B-A945-4F13-90E8-34974D29CFBB}" type="slidenum">
              <a:rPr lang="en-US" smtClean="0"/>
              <a:t>‹#›</a:t>
            </a:fld>
            <a:endParaRPr lang="en-US"/>
          </a:p>
        </p:txBody>
      </p:sp>
    </p:spTree>
    <p:extLst>
      <p:ext uri="{BB962C8B-B14F-4D97-AF65-F5344CB8AC3E}">
        <p14:creationId xmlns:p14="http://schemas.microsoft.com/office/powerpoint/2010/main" val="4076841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5130F-AD22-AE2D-BD4E-E1B11FCBE9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42400C5-9309-BD8A-13FF-F77E695774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92BAB36-F65C-9AF4-7DA8-C6722EB380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CA2A5B-4F79-E268-2CDB-4D8B1F469E95}"/>
              </a:ext>
            </a:extLst>
          </p:cNvPr>
          <p:cNvSpPr>
            <a:spLocks noGrp="1"/>
          </p:cNvSpPr>
          <p:nvPr>
            <p:ph type="dt" sz="half" idx="10"/>
          </p:nvPr>
        </p:nvSpPr>
        <p:spPr/>
        <p:txBody>
          <a:bodyPr/>
          <a:lstStyle/>
          <a:p>
            <a:fld id="{208CFEBE-7736-4E84-BA2C-687213F66CE1}" type="datetimeFigureOut">
              <a:rPr lang="en-US" smtClean="0"/>
              <a:t>4/13/2026</a:t>
            </a:fld>
            <a:endParaRPr lang="en-US"/>
          </a:p>
        </p:txBody>
      </p:sp>
      <p:sp>
        <p:nvSpPr>
          <p:cNvPr id="6" name="Footer Placeholder 5">
            <a:extLst>
              <a:ext uri="{FF2B5EF4-FFF2-40B4-BE49-F238E27FC236}">
                <a16:creationId xmlns:a16="http://schemas.microsoft.com/office/drawing/2014/main" id="{51EF548B-3CDE-26EC-3ADA-2BAE7A5EBC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8487E5-C970-D7CD-1A76-190354871A97}"/>
              </a:ext>
            </a:extLst>
          </p:cNvPr>
          <p:cNvSpPr>
            <a:spLocks noGrp="1"/>
          </p:cNvSpPr>
          <p:nvPr>
            <p:ph type="sldNum" sz="quarter" idx="12"/>
          </p:nvPr>
        </p:nvSpPr>
        <p:spPr/>
        <p:txBody>
          <a:bodyPr/>
          <a:lstStyle/>
          <a:p>
            <a:fld id="{333F4C4B-A945-4F13-90E8-34974D29CFBB}" type="slidenum">
              <a:rPr lang="en-US" smtClean="0"/>
              <a:t>‹#›</a:t>
            </a:fld>
            <a:endParaRPr lang="en-US"/>
          </a:p>
        </p:txBody>
      </p:sp>
    </p:spTree>
    <p:extLst>
      <p:ext uri="{BB962C8B-B14F-4D97-AF65-F5344CB8AC3E}">
        <p14:creationId xmlns:p14="http://schemas.microsoft.com/office/powerpoint/2010/main" val="2778723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510FC-A74D-3D03-B3FA-74A9366DD8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2D0E42E-308D-CEDF-9F3A-85F00AEEA6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CB7B272-5498-D8BD-C3E0-0F106CCDB2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92E04F-536C-9472-87B5-FDB69E3BABCE}"/>
              </a:ext>
            </a:extLst>
          </p:cNvPr>
          <p:cNvSpPr>
            <a:spLocks noGrp="1"/>
          </p:cNvSpPr>
          <p:nvPr>
            <p:ph type="dt" sz="half" idx="10"/>
          </p:nvPr>
        </p:nvSpPr>
        <p:spPr/>
        <p:txBody>
          <a:bodyPr/>
          <a:lstStyle/>
          <a:p>
            <a:fld id="{208CFEBE-7736-4E84-BA2C-687213F66CE1}" type="datetimeFigureOut">
              <a:rPr lang="en-US" smtClean="0"/>
              <a:t>4/13/2026</a:t>
            </a:fld>
            <a:endParaRPr lang="en-US"/>
          </a:p>
        </p:txBody>
      </p:sp>
      <p:sp>
        <p:nvSpPr>
          <p:cNvPr id="6" name="Footer Placeholder 5">
            <a:extLst>
              <a:ext uri="{FF2B5EF4-FFF2-40B4-BE49-F238E27FC236}">
                <a16:creationId xmlns:a16="http://schemas.microsoft.com/office/drawing/2014/main" id="{2060366D-F194-36AA-914B-D40FEF5B95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6CEB3D-2D1F-26EC-0071-4FDE09CE12F0}"/>
              </a:ext>
            </a:extLst>
          </p:cNvPr>
          <p:cNvSpPr>
            <a:spLocks noGrp="1"/>
          </p:cNvSpPr>
          <p:nvPr>
            <p:ph type="sldNum" sz="quarter" idx="12"/>
          </p:nvPr>
        </p:nvSpPr>
        <p:spPr/>
        <p:txBody>
          <a:bodyPr/>
          <a:lstStyle/>
          <a:p>
            <a:fld id="{333F4C4B-A945-4F13-90E8-34974D29CFBB}" type="slidenum">
              <a:rPr lang="en-US" smtClean="0"/>
              <a:t>‹#›</a:t>
            </a:fld>
            <a:endParaRPr lang="en-US"/>
          </a:p>
        </p:txBody>
      </p:sp>
    </p:spTree>
    <p:extLst>
      <p:ext uri="{BB962C8B-B14F-4D97-AF65-F5344CB8AC3E}">
        <p14:creationId xmlns:p14="http://schemas.microsoft.com/office/powerpoint/2010/main" val="42770209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D3B97-37BB-918A-5C25-00C328E7F8B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8F34F21-1B58-8AA9-B991-CE913F976C7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AD04ED-56E4-B143-1BED-840A68B800A1}"/>
              </a:ext>
            </a:extLst>
          </p:cNvPr>
          <p:cNvSpPr>
            <a:spLocks noGrp="1"/>
          </p:cNvSpPr>
          <p:nvPr>
            <p:ph type="dt" sz="half" idx="10"/>
          </p:nvPr>
        </p:nvSpPr>
        <p:spPr/>
        <p:txBody>
          <a:bodyPr/>
          <a:lstStyle/>
          <a:p>
            <a:fld id="{208CFEBE-7736-4E84-BA2C-687213F66CE1}" type="datetimeFigureOut">
              <a:rPr lang="en-US" smtClean="0"/>
              <a:t>4/13/2026</a:t>
            </a:fld>
            <a:endParaRPr lang="en-US"/>
          </a:p>
        </p:txBody>
      </p:sp>
      <p:sp>
        <p:nvSpPr>
          <p:cNvPr id="5" name="Footer Placeholder 4">
            <a:extLst>
              <a:ext uri="{FF2B5EF4-FFF2-40B4-BE49-F238E27FC236}">
                <a16:creationId xmlns:a16="http://schemas.microsoft.com/office/drawing/2014/main" id="{16862F63-9FFA-D817-AC55-C7FD6E539A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1A435F-80AB-D062-58D4-AE32E450E19A}"/>
              </a:ext>
            </a:extLst>
          </p:cNvPr>
          <p:cNvSpPr>
            <a:spLocks noGrp="1"/>
          </p:cNvSpPr>
          <p:nvPr>
            <p:ph type="sldNum" sz="quarter" idx="12"/>
          </p:nvPr>
        </p:nvSpPr>
        <p:spPr/>
        <p:txBody>
          <a:bodyPr/>
          <a:lstStyle/>
          <a:p>
            <a:fld id="{333F4C4B-A945-4F13-90E8-34974D29CFBB}" type="slidenum">
              <a:rPr lang="en-US" smtClean="0"/>
              <a:t>‹#›</a:t>
            </a:fld>
            <a:endParaRPr lang="en-US"/>
          </a:p>
        </p:txBody>
      </p:sp>
    </p:spTree>
    <p:extLst>
      <p:ext uri="{BB962C8B-B14F-4D97-AF65-F5344CB8AC3E}">
        <p14:creationId xmlns:p14="http://schemas.microsoft.com/office/powerpoint/2010/main" val="11746819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FDD045-AE94-E0E7-6655-E746B6568E7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F519F62-BC87-4C82-E6B7-92375ABF72F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3E1C1B-CB17-1F0F-0E11-B172884895FE}"/>
              </a:ext>
            </a:extLst>
          </p:cNvPr>
          <p:cNvSpPr>
            <a:spLocks noGrp="1"/>
          </p:cNvSpPr>
          <p:nvPr>
            <p:ph type="dt" sz="half" idx="10"/>
          </p:nvPr>
        </p:nvSpPr>
        <p:spPr/>
        <p:txBody>
          <a:bodyPr/>
          <a:lstStyle/>
          <a:p>
            <a:fld id="{208CFEBE-7736-4E84-BA2C-687213F66CE1}" type="datetimeFigureOut">
              <a:rPr lang="en-US" smtClean="0"/>
              <a:t>4/13/2026</a:t>
            </a:fld>
            <a:endParaRPr lang="en-US"/>
          </a:p>
        </p:txBody>
      </p:sp>
      <p:sp>
        <p:nvSpPr>
          <p:cNvPr id="5" name="Footer Placeholder 4">
            <a:extLst>
              <a:ext uri="{FF2B5EF4-FFF2-40B4-BE49-F238E27FC236}">
                <a16:creationId xmlns:a16="http://schemas.microsoft.com/office/drawing/2014/main" id="{E76D5266-5351-4805-1DC9-859EE8899E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34BDB2-3C0E-B82B-FD30-7D9D690D4A65}"/>
              </a:ext>
            </a:extLst>
          </p:cNvPr>
          <p:cNvSpPr>
            <a:spLocks noGrp="1"/>
          </p:cNvSpPr>
          <p:nvPr>
            <p:ph type="sldNum" sz="quarter" idx="12"/>
          </p:nvPr>
        </p:nvSpPr>
        <p:spPr/>
        <p:txBody>
          <a:bodyPr/>
          <a:lstStyle/>
          <a:p>
            <a:fld id="{333F4C4B-A945-4F13-90E8-34974D29CFBB}" type="slidenum">
              <a:rPr lang="en-US" smtClean="0"/>
              <a:t>‹#›</a:t>
            </a:fld>
            <a:endParaRPr lang="en-US"/>
          </a:p>
        </p:txBody>
      </p:sp>
    </p:spTree>
    <p:extLst>
      <p:ext uri="{BB962C8B-B14F-4D97-AF65-F5344CB8AC3E}">
        <p14:creationId xmlns:p14="http://schemas.microsoft.com/office/powerpoint/2010/main" val="3982588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4F0438-CED1-7659-299A-EF61449424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E4F2D37-D6D8-3619-070E-6C45D0A338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99E0DA-1F69-6BC8-7AE2-F3DB3CACF5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08CFEBE-7736-4E84-BA2C-687213F66CE1}" type="datetimeFigureOut">
              <a:rPr lang="en-US" smtClean="0"/>
              <a:t>4/13/2026</a:t>
            </a:fld>
            <a:endParaRPr lang="en-US"/>
          </a:p>
        </p:txBody>
      </p:sp>
      <p:sp>
        <p:nvSpPr>
          <p:cNvPr id="5" name="Footer Placeholder 4">
            <a:extLst>
              <a:ext uri="{FF2B5EF4-FFF2-40B4-BE49-F238E27FC236}">
                <a16:creationId xmlns:a16="http://schemas.microsoft.com/office/drawing/2014/main" id="{1C6AF361-8318-A723-59BC-FE3A8BA170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F2D362B-95B8-737A-6251-148712B4AE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3F4C4B-A945-4F13-90E8-34974D29CFBB}" type="slidenum">
              <a:rPr lang="en-US" smtClean="0"/>
              <a:t>‹#›</a:t>
            </a:fld>
            <a:endParaRPr lang="en-US"/>
          </a:p>
        </p:txBody>
      </p:sp>
    </p:spTree>
    <p:extLst>
      <p:ext uri="{BB962C8B-B14F-4D97-AF65-F5344CB8AC3E}">
        <p14:creationId xmlns:p14="http://schemas.microsoft.com/office/powerpoint/2010/main" val="6407052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hyperlink" Target="mailto:chris_copsey@med.unc.edu" TargetMode="External"/><Relationship Id="rId3" Type="http://schemas.openxmlformats.org/officeDocument/2006/relationships/hyperlink" Target="https://unchealthfoundation.org/unc-health-foundation-internal-help-desk/" TargetMode="External"/><Relationship Id="rId7" Type="http://schemas.openxmlformats.org/officeDocument/2006/relationships/hyperlink" Target="mailto:sara.gottschalk@unchealth.unc.ed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mailto:Abigail_Shibley@med.unc.edu" TargetMode="External"/><Relationship Id="rId5" Type="http://schemas.openxmlformats.org/officeDocument/2006/relationships/hyperlink" Target="mailto:Brianna.Nally@unchealth.unc.edu" TargetMode="External"/><Relationship Id="rId4" Type="http://schemas.openxmlformats.org/officeDocument/2006/relationships/hyperlink" Target="https://unchealthfoundation.org/help-desk-prospect-development-request/" TargetMode="External"/><Relationship Id="rId9"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mailto:Brianna.Nally@unchealth.unc.edu" TargetMode="External"/><Relationship Id="rId7"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mailto:chris_copsey@med.unc.edu" TargetMode="External"/><Relationship Id="rId5" Type="http://schemas.openxmlformats.org/officeDocument/2006/relationships/hyperlink" Target="mailto:sara.gottschalk@unchealth.unc.edu" TargetMode="External"/><Relationship Id="rId4" Type="http://schemas.openxmlformats.org/officeDocument/2006/relationships/hyperlink" Target="mailto:Abigail_Shibley@med.unc.edu"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mailto:Brianna.Nally@unchealth.unc.edu"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mailto:Abigail_Shibley@med.unc.edu"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hyperlink" Target="mailto:sara.gottschalk@unchealth.unc.edu"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chris_copsey@med.unc.edu" TargetMode="External"/><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754D451-159C-F38D-0E1B-A1664BF2E50B}"/>
              </a:ext>
            </a:extLst>
          </p:cNvPr>
          <p:cNvSpPr>
            <a:spLocks noGrp="1"/>
          </p:cNvSpPr>
          <p:nvPr>
            <p:ph type="subTitle" idx="1"/>
          </p:nvPr>
        </p:nvSpPr>
        <p:spPr>
          <a:xfrm>
            <a:off x="1524000" y="4928866"/>
            <a:ext cx="9144000" cy="448754"/>
          </a:xfrm>
        </p:spPr>
        <p:txBody>
          <a:bodyPr/>
          <a:lstStyle/>
          <a:p>
            <a:r>
              <a:rPr lang="en-US" dirty="0">
                <a:solidFill>
                  <a:schemeClr val="tx2">
                    <a:lumMod val="25000"/>
                    <a:lumOff val="75000"/>
                  </a:schemeClr>
                </a:solidFill>
              </a:rPr>
              <a:t>Last updated 4/13/2026 by Sara Gottschalk</a:t>
            </a:r>
          </a:p>
        </p:txBody>
      </p:sp>
      <p:sp>
        <p:nvSpPr>
          <p:cNvPr id="4" name="TextBox 3">
            <a:extLst>
              <a:ext uri="{FF2B5EF4-FFF2-40B4-BE49-F238E27FC236}">
                <a16:creationId xmlns:a16="http://schemas.microsoft.com/office/drawing/2014/main" id="{E5D19BD6-B557-897D-842A-CDA72111AC43}"/>
              </a:ext>
            </a:extLst>
          </p:cNvPr>
          <p:cNvSpPr txBox="1"/>
          <p:nvPr/>
        </p:nvSpPr>
        <p:spPr>
          <a:xfrm>
            <a:off x="2442556" y="1865126"/>
            <a:ext cx="7306888" cy="2862322"/>
          </a:xfrm>
          <a:custGeom>
            <a:avLst/>
            <a:gdLst>
              <a:gd name="csX0" fmla="*/ 0 w 7306888"/>
              <a:gd name="csY0" fmla="*/ 0 h 2862322"/>
              <a:gd name="csX1" fmla="*/ 415931 w 7306888"/>
              <a:gd name="csY1" fmla="*/ 0 h 2862322"/>
              <a:gd name="csX2" fmla="*/ 831861 w 7306888"/>
              <a:gd name="csY2" fmla="*/ 0 h 2862322"/>
              <a:gd name="csX3" fmla="*/ 1393929 w 7306888"/>
              <a:gd name="csY3" fmla="*/ 0 h 2862322"/>
              <a:gd name="csX4" fmla="*/ 2029067 w 7306888"/>
              <a:gd name="csY4" fmla="*/ 0 h 2862322"/>
              <a:gd name="csX5" fmla="*/ 2371928 w 7306888"/>
              <a:gd name="csY5" fmla="*/ 0 h 2862322"/>
              <a:gd name="csX6" fmla="*/ 3080134 w 7306888"/>
              <a:gd name="csY6" fmla="*/ 0 h 2862322"/>
              <a:gd name="csX7" fmla="*/ 3496065 w 7306888"/>
              <a:gd name="csY7" fmla="*/ 0 h 2862322"/>
              <a:gd name="csX8" fmla="*/ 3985064 w 7306888"/>
              <a:gd name="csY8" fmla="*/ 0 h 2862322"/>
              <a:gd name="csX9" fmla="*/ 4547133 w 7306888"/>
              <a:gd name="csY9" fmla="*/ 0 h 2862322"/>
              <a:gd name="csX10" fmla="*/ 4963063 w 7306888"/>
              <a:gd name="csY10" fmla="*/ 0 h 2862322"/>
              <a:gd name="csX11" fmla="*/ 5378994 w 7306888"/>
              <a:gd name="csY11" fmla="*/ 0 h 2862322"/>
              <a:gd name="csX12" fmla="*/ 6087200 w 7306888"/>
              <a:gd name="csY12" fmla="*/ 0 h 2862322"/>
              <a:gd name="csX13" fmla="*/ 6576199 w 7306888"/>
              <a:gd name="csY13" fmla="*/ 0 h 2862322"/>
              <a:gd name="csX14" fmla="*/ 7306888 w 7306888"/>
              <a:gd name="csY14" fmla="*/ 0 h 2862322"/>
              <a:gd name="csX15" fmla="*/ 7306888 w 7306888"/>
              <a:gd name="csY15" fmla="*/ 543841 h 2862322"/>
              <a:gd name="csX16" fmla="*/ 7306888 w 7306888"/>
              <a:gd name="csY16" fmla="*/ 1030436 h 2862322"/>
              <a:gd name="csX17" fmla="*/ 7306888 w 7306888"/>
              <a:gd name="csY17" fmla="*/ 1574277 h 2862322"/>
              <a:gd name="csX18" fmla="*/ 7306888 w 7306888"/>
              <a:gd name="csY18" fmla="*/ 2060872 h 2862322"/>
              <a:gd name="csX19" fmla="*/ 7306888 w 7306888"/>
              <a:gd name="csY19" fmla="*/ 2862322 h 2862322"/>
              <a:gd name="csX20" fmla="*/ 6598682 w 7306888"/>
              <a:gd name="csY20" fmla="*/ 2862322 h 2862322"/>
              <a:gd name="csX21" fmla="*/ 6036614 w 7306888"/>
              <a:gd name="csY21" fmla="*/ 2862322 h 2862322"/>
              <a:gd name="csX22" fmla="*/ 5401476 w 7306888"/>
              <a:gd name="csY22" fmla="*/ 2862322 h 2862322"/>
              <a:gd name="csX23" fmla="*/ 4766339 w 7306888"/>
              <a:gd name="csY23" fmla="*/ 2862322 h 2862322"/>
              <a:gd name="csX24" fmla="*/ 4058133 w 7306888"/>
              <a:gd name="csY24" fmla="*/ 2862322 h 2862322"/>
              <a:gd name="csX25" fmla="*/ 3569134 w 7306888"/>
              <a:gd name="csY25" fmla="*/ 2862322 h 2862322"/>
              <a:gd name="csX26" fmla="*/ 3080134 w 7306888"/>
              <a:gd name="csY26" fmla="*/ 2862322 h 2862322"/>
              <a:gd name="csX27" fmla="*/ 2737273 w 7306888"/>
              <a:gd name="csY27" fmla="*/ 2862322 h 2862322"/>
              <a:gd name="csX28" fmla="*/ 2321342 w 7306888"/>
              <a:gd name="csY28" fmla="*/ 2862322 h 2862322"/>
              <a:gd name="csX29" fmla="*/ 1759274 w 7306888"/>
              <a:gd name="csY29" fmla="*/ 2862322 h 2862322"/>
              <a:gd name="csX30" fmla="*/ 1197205 w 7306888"/>
              <a:gd name="csY30" fmla="*/ 2862322 h 2862322"/>
              <a:gd name="csX31" fmla="*/ 781275 w 7306888"/>
              <a:gd name="csY31" fmla="*/ 2862322 h 2862322"/>
              <a:gd name="csX32" fmla="*/ 0 w 7306888"/>
              <a:gd name="csY32" fmla="*/ 2862322 h 2862322"/>
              <a:gd name="csX33" fmla="*/ 0 w 7306888"/>
              <a:gd name="csY33" fmla="*/ 2375727 h 2862322"/>
              <a:gd name="csX34" fmla="*/ 0 w 7306888"/>
              <a:gd name="csY34" fmla="*/ 1889133 h 2862322"/>
              <a:gd name="csX35" fmla="*/ 0 w 7306888"/>
              <a:gd name="csY35" fmla="*/ 1345291 h 2862322"/>
              <a:gd name="csX36" fmla="*/ 0 w 7306888"/>
              <a:gd name="csY36" fmla="*/ 801450 h 2862322"/>
              <a:gd name="csX37" fmla="*/ 0 w 7306888"/>
              <a:gd name="csY37" fmla="*/ 0 h 28623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7306888" h="2862322" fill="none" extrusionOk="0">
                <a:moveTo>
                  <a:pt x="0" y="0"/>
                </a:moveTo>
                <a:cubicBezTo>
                  <a:pt x="117491" y="-5004"/>
                  <a:pt x="272209" y="26952"/>
                  <a:pt x="415931" y="0"/>
                </a:cubicBezTo>
                <a:cubicBezTo>
                  <a:pt x="559653" y="-26952"/>
                  <a:pt x="715320" y="31185"/>
                  <a:pt x="831861" y="0"/>
                </a:cubicBezTo>
                <a:cubicBezTo>
                  <a:pt x="948402" y="-31185"/>
                  <a:pt x="1123997" y="49622"/>
                  <a:pt x="1393929" y="0"/>
                </a:cubicBezTo>
                <a:cubicBezTo>
                  <a:pt x="1663861" y="-49622"/>
                  <a:pt x="1862668" y="20982"/>
                  <a:pt x="2029067" y="0"/>
                </a:cubicBezTo>
                <a:cubicBezTo>
                  <a:pt x="2195466" y="-20982"/>
                  <a:pt x="2206986" y="4820"/>
                  <a:pt x="2371928" y="0"/>
                </a:cubicBezTo>
                <a:cubicBezTo>
                  <a:pt x="2536870" y="-4820"/>
                  <a:pt x="2905602" y="3425"/>
                  <a:pt x="3080134" y="0"/>
                </a:cubicBezTo>
                <a:cubicBezTo>
                  <a:pt x="3254666" y="-3425"/>
                  <a:pt x="3338582" y="30043"/>
                  <a:pt x="3496065" y="0"/>
                </a:cubicBezTo>
                <a:cubicBezTo>
                  <a:pt x="3653548" y="-30043"/>
                  <a:pt x="3793334" y="33898"/>
                  <a:pt x="3985064" y="0"/>
                </a:cubicBezTo>
                <a:cubicBezTo>
                  <a:pt x="4176794" y="-33898"/>
                  <a:pt x="4387720" y="66566"/>
                  <a:pt x="4547133" y="0"/>
                </a:cubicBezTo>
                <a:cubicBezTo>
                  <a:pt x="4706546" y="-66566"/>
                  <a:pt x="4763199" y="43615"/>
                  <a:pt x="4963063" y="0"/>
                </a:cubicBezTo>
                <a:cubicBezTo>
                  <a:pt x="5162927" y="-43615"/>
                  <a:pt x="5199403" y="18012"/>
                  <a:pt x="5378994" y="0"/>
                </a:cubicBezTo>
                <a:cubicBezTo>
                  <a:pt x="5558585" y="-18012"/>
                  <a:pt x="5826969" y="57653"/>
                  <a:pt x="6087200" y="0"/>
                </a:cubicBezTo>
                <a:cubicBezTo>
                  <a:pt x="6347431" y="-57653"/>
                  <a:pt x="6397937" y="49879"/>
                  <a:pt x="6576199" y="0"/>
                </a:cubicBezTo>
                <a:cubicBezTo>
                  <a:pt x="6754461" y="-49879"/>
                  <a:pt x="7121117" y="21358"/>
                  <a:pt x="7306888" y="0"/>
                </a:cubicBezTo>
                <a:cubicBezTo>
                  <a:pt x="7329248" y="260191"/>
                  <a:pt x="7296919" y="307538"/>
                  <a:pt x="7306888" y="543841"/>
                </a:cubicBezTo>
                <a:cubicBezTo>
                  <a:pt x="7316857" y="780144"/>
                  <a:pt x="7249715" y="812617"/>
                  <a:pt x="7306888" y="1030436"/>
                </a:cubicBezTo>
                <a:cubicBezTo>
                  <a:pt x="7364061" y="1248256"/>
                  <a:pt x="7303078" y="1392163"/>
                  <a:pt x="7306888" y="1574277"/>
                </a:cubicBezTo>
                <a:cubicBezTo>
                  <a:pt x="7310698" y="1756391"/>
                  <a:pt x="7262464" y="1911872"/>
                  <a:pt x="7306888" y="2060872"/>
                </a:cubicBezTo>
                <a:cubicBezTo>
                  <a:pt x="7351312" y="2209873"/>
                  <a:pt x="7286507" y="2531156"/>
                  <a:pt x="7306888" y="2862322"/>
                </a:cubicBezTo>
                <a:cubicBezTo>
                  <a:pt x="7086995" y="2893453"/>
                  <a:pt x="6741976" y="2809475"/>
                  <a:pt x="6598682" y="2862322"/>
                </a:cubicBezTo>
                <a:cubicBezTo>
                  <a:pt x="6455388" y="2915169"/>
                  <a:pt x="6201188" y="2848406"/>
                  <a:pt x="6036614" y="2862322"/>
                </a:cubicBezTo>
                <a:cubicBezTo>
                  <a:pt x="5872040" y="2876238"/>
                  <a:pt x="5617789" y="2814957"/>
                  <a:pt x="5401476" y="2862322"/>
                </a:cubicBezTo>
                <a:cubicBezTo>
                  <a:pt x="5185163" y="2909687"/>
                  <a:pt x="4980058" y="2855734"/>
                  <a:pt x="4766339" y="2862322"/>
                </a:cubicBezTo>
                <a:cubicBezTo>
                  <a:pt x="4552620" y="2868910"/>
                  <a:pt x="4214483" y="2831034"/>
                  <a:pt x="4058133" y="2862322"/>
                </a:cubicBezTo>
                <a:cubicBezTo>
                  <a:pt x="3901783" y="2893610"/>
                  <a:pt x="3752496" y="2804290"/>
                  <a:pt x="3569134" y="2862322"/>
                </a:cubicBezTo>
                <a:cubicBezTo>
                  <a:pt x="3385772" y="2920354"/>
                  <a:pt x="3241667" y="2845053"/>
                  <a:pt x="3080134" y="2862322"/>
                </a:cubicBezTo>
                <a:cubicBezTo>
                  <a:pt x="2918601" y="2879591"/>
                  <a:pt x="2889268" y="2844934"/>
                  <a:pt x="2737273" y="2862322"/>
                </a:cubicBezTo>
                <a:cubicBezTo>
                  <a:pt x="2585278" y="2879710"/>
                  <a:pt x="2503404" y="2848830"/>
                  <a:pt x="2321342" y="2862322"/>
                </a:cubicBezTo>
                <a:cubicBezTo>
                  <a:pt x="2139280" y="2875814"/>
                  <a:pt x="1988831" y="2809219"/>
                  <a:pt x="1759274" y="2862322"/>
                </a:cubicBezTo>
                <a:cubicBezTo>
                  <a:pt x="1529717" y="2915425"/>
                  <a:pt x="1390153" y="2853897"/>
                  <a:pt x="1197205" y="2862322"/>
                </a:cubicBezTo>
                <a:cubicBezTo>
                  <a:pt x="1004257" y="2870747"/>
                  <a:pt x="873530" y="2844261"/>
                  <a:pt x="781275" y="2862322"/>
                </a:cubicBezTo>
                <a:cubicBezTo>
                  <a:pt x="689020" y="2880383"/>
                  <a:pt x="273998" y="2817779"/>
                  <a:pt x="0" y="2862322"/>
                </a:cubicBezTo>
                <a:cubicBezTo>
                  <a:pt x="-1178" y="2627967"/>
                  <a:pt x="9597" y="2517093"/>
                  <a:pt x="0" y="2375727"/>
                </a:cubicBezTo>
                <a:cubicBezTo>
                  <a:pt x="-9597" y="2234361"/>
                  <a:pt x="42461" y="1988193"/>
                  <a:pt x="0" y="1889133"/>
                </a:cubicBezTo>
                <a:cubicBezTo>
                  <a:pt x="-42461" y="1790073"/>
                  <a:pt x="42527" y="1518395"/>
                  <a:pt x="0" y="1345291"/>
                </a:cubicBezTo>
                <a:cubicBezTo>
                  <a:pt x="-42527" y="1172187"/>
                  <a:pt x="13038" y="1054524"/>
                  <a:pt x="0" y="801450"/>
                </a:cubicBezTo>
                <a:cubicBezTo>
                  <a:pt x="-13038" y="548376"/>
                  <a:pt x="5516" y="307932"/>
                  <a:pt x="0" y="0"/>
                </a:cubicBezTo>
                <a:close/>
              </a:path>
              <a:path w="7306888" h="2862322" stroke="0" extrusionOk="0">
                <a:moveTo>
                  <a:pt x="0" y="0"/>
                </a:moveTo>
                <a:cubicBezTo>
                  <a:pt x="145037" y="-16240"/>
                  <a:pt x="245903" y="8409"/>
                  <a:pt x="415931" y="0"/>
                </a:cubicBezTo>
                <a:cubicBezTo>
                  <a:pt x="585959" y="-8409"/>
                  <a:pt x="801325" y="610"/>
                  <a:pt x="977999" y="0"/>
                </a:cubicBezTo>
                <a:cubicBezTo>
                  <a:pt x="1154673" y="-610"/>
                  <a:pt x="1336979" y="5906"/>
                  <a:pt x="1466998" y="0"/>
                </a:cubicBezTo>
                <a:cubicBezTo>
                  <a:pt x="1597017" y="-5906"/>
                  <a:pt x="1715552" y="40571"/>
                  <a:pt x="1955998" y="0"/>
                </a:cubicBezTo>
                <a:cubicBezTo>
                  <a:pt x="2196444" y="-40571"/>
                  <a:pt x="2302715" y="55530"/>
                  <a:pt x="2591135" y="0"/>
                </a:cubicBezTo>
                <a:cubicBezTo>
                  <a:pt x="2879555" y="-55530"/>
                  <a:pt x="2872585" y="47804"/>
                  <a:pt x="3080134" y="0"/>
                </a:cubicBezTo>
                <a:cubicBezTo>
                  <a:pt x="3287683" y="-47804"/>
                  <a:pt x="3456845" y="31349"/>
                  <a:pt x="3715272" y="0"/>
                </a:cubicBezTo>
                <a:cubicBezTo>
                  <a:pt x="3973699" y="-31349"/>
                  <a:pt x="4010193" y="2671"/>
                  <a:pt x="4131202" y="0"/>
                </a:cubicBezTo>
                <a:cubicBezTo>
                  <a:pt x="4252211" y="-2671"/>
                  <a:pt x="4599437" y="67342"/>
                  <a:pt x="4839408" y="0"/>
                </a:cubicBezTo>
                <a:cubicBezTo>
                  <a:pt x="5079379" y="-67342"/>
                  <a:pt x="5088337" y="34315"/>
                  <a:pt x="5182270" y="0"/>
                </a:cubicBezTo>
                <a:cubicBezTo>
                  <a:pt x="5276203" y="-34315"/>
                  <a:pt x="5444163" y="11206"/>
                  <a:pt x="5525131" y="0"/>
                </a:cubicBezTo>
                <a:cubicBezTo>
                  <a:pt x="5606099" y="-11206"/>
                  <a:pt x="5949573" y="60951"/>
                  <a:pt x="6160269" y="0"/>
                </a:cubicBezTo>
                <a:cubicBezTo>
                  <a:pt x="6370965" y="-60951"/>
                  <a:pt x="6987883" y="101528"/>
                  <a:pt x="7306888" y="0"/>
                </a:cubicBezTo>
                <a:cubicBezTo>
                  <a:pt x="7316567" y="110107"/>
                  <a:pt x="7278042" y="367869"/>
                  <a:pt x="7306888" y="515218"/>
                </a:cubicBezTo>
                <a:cubicBezTo>
                  <a:pt x="7335734" y="662567"/>
                  <a:pt x="7247983" y="908693"/>
                  <a:pt x="7306888" y="1116306"/>
                </a:cubicBezTo>
                <a:cubicBezTo>
                  <a:pt x="7365793" y="1323919"/>
                  <a:pt x="7278359" y="1551188"/>
                  <a:pt x="7306888" y="1688770"/>
                </a:cubicBezTo>
                <a:cubicBezTo>
                  <a:pt x="7335417" y="1826352"/>
                  <a:pt x="7269757" y="2085379"/>
                  <a:pt x="7306888" y="2203988"/>
                </a:cubicBezTo>
                <a:cubicBezTo>
                  <a:pt x="7344019" y="2322597"/>
                  <a:pt x="7252155" y="2641883"/>
                  <a:pt x="7306888" y="2862322"/>
                </a:cubicBezTo>
                <a:cubicBezTo>
                  <a:pt x="7119460" y="2884550"/>
                  <a:pt x="6925665" y="2807953"/>
                  <a:pt x="6817889" y="2862322"/>
                </a:cubicBezTo>
                <a:cubicBezTo>
                  <a:pt x="6710113" y="2916691"/>
                  <a:pt x="6465331" y="2857207"/>
                  <a:pt x="6328889" y="2862322"/>
                </a:cubicBezTo>
                <a:cubicBezTo>
                  <a:pt x="6192447" y="2867437"/>
                  <a:pt x="6034862" y="2850678"/>
                  <a:pt x="5766821" y="2862322"/>
                </a:cubicBezTo>
                <a:cubicBezTo>
                  <a:pt x="5498780" y="2873966"/>
                  <a:pt x="5374451" y="2803097"/>
                  <a:pt x="5058615" y="2862322"/>
                </a:cubicBezTo>
                <a:cubicBezTo>
                  <a:pt x="4742779" y="2921547"/>
                  <a:pt x="4818988" y="2840385"/>
                  <a:pt x="4715753" y="2862322"/>
                </a:cubicBezTo>
                <a:cubicBezTo>
                  <a:pt x="4612518" y="2884259"/>
                  <a:pt x="4521640" y="2830239"/>
                  <a:pt x="4372891" y="2862322"/>
                </a:cubicBezTo>
                <a:cubicBezTo>
                  <a:pt x="4224142" y="2894405"/>
                  <a:pt x="4010381" y="2841830"/>
                  <a:pt x="3737754" y="2862322"/>
                </a:cubicBezTo>
                <a:cubicBezTo>
                  <a:pt x="3465127" y="2882814"/>
                  <a:pt x="3341048" y="2823133"/>
                  <a:pt x="3175686" y="2862322"/>
                </a:cubicBezTo>
                <a:cubicBezTo>
                  <a:pt x="3010324" y="2901511"/>
                  <a:pt x="2893779" y="2846289"/>
                  <a:pt x="2759755" y="2862322"/>
                </a:cubicBezTo>
                <a:cubicBezTo>
                  <a:pt x="2625731" y="2878355"/>
                  <a:pt x="2361508" y="2852453"/>
                  <a:pt x="2197687" y="2862322"/>
                </a:cubicBezTo>
                <a:cubicBezTo>
                  <a:pt x="2033866" y="2872191"/>
                  <a:pt x="1827152" y="2848653"/>
                  <a:pt x="1635619" y="2862322"/>
                </a:cubicBezTo>
                <a:cubicBezTo>
                  <a:pt x="1444086" y="2875991"/>
                  <a:pt x="1408539" y="2820328"/>
                  <a:pt x="1219688" y="2862322"/>
                </a:cubicBezTo>
                <a:cubicBezTo>
                  <a:pt x="1030837" y="2904316"/>
                  <a:pt x="918551" y="2838374"/>
                  <a:pt x="730689" y="2862322"/>
                </a:cubicBezTo>
                <a:cubicBezTo>
                  <a:pt x="542827" y="2886270"/>
                  <a:pt x="299158" y="2814823"/>
                  <a:pt x="0" y="2862322"/>
                </a:cubicBezTo>
                <a:cubicBezTo>
                  <a:pt x="-12268" y="2670852"/>
                  <a:pt x="42224" y="2426616"/>
                  <a:pt x="0" y="2261234"/>
                </a:cubicBezTo>
                <a:cubicBezTo>
                  <a:pt x="-42224" y="2095852"/>
                  <a:pt x="30609" y="1984256"/>
                  <a:pt x="0" y="1746016"/>
                </a:cubicBezTo>
                <a:cubicBezTo>
                  <a:pt x="-30609" y="1507776"/>
                  <a:pt x="42669" y="1293362"/>
                  <a:pt x="0" y="1144929"/>
                </a:cubicBezTo>
                <a:cubicBezTo>
                  <a:pt x="-42669" y="996496"/>
                  <a:pt x="48343" y="683812"/>
                  <a:pt x="0" y="543841"/>
                </a:cubicBezTo>
                <a:cubicBezTo>
                  <a:pt x="-48343" y="403870"/>
                  <a:pt x="49002" y="194001"/>
                  <a:pt x="0" y="0"/>
                </a:cubicBezTo>
                <a:close/>
              </a:path>
            </a:pathLst>
          </a:custGeom>
          <a:solidFill>
            <a:schemeClr val="tx2">
              <a:lumMod val="25000"/>
              <a:lumOff val="75000"/>
            </a:schemeClr>
          </a:solidFill>
          <a:ln>
            <a:solidFill>
              <a:schemeClr val="accent1"/>
            </a:solidFill>
            <a:extLst>
              <a:ext uri="{C807C97D-BFC1-408E-A445-0C87EB9F89A2}">
                <ask:lineSketchStyleProps xmlns:ask="http://schemas.microsoft.com/office/drawing/2018/sketchyshapes" sd="1786014039">
                  <a:prstGeom prst="rect">
                    <a:avLst/>
                  </a:prstGeom>
                  <ask:type>
                    <ask:lineSketchScribble/>
                  </ask:type>
                </ask:lineSketchStyleProps>
              </a:ext>
            </a:extLst>
          </a:ln>
        </p:spPr>
        <p:txBody>
          <a:bodyPr wrap="square" rtlCol="0">
            <a:spAutoFit/>
          </a:bodyPr>
          <a:lstStyle/>
          <a:p>
            <a:pPr algn="ctr"/>
            <a:r>
              <a:rPr lang="en-US" sz="6000" dirty="0">
                <a:solidFill>
                  <a:schemeClr val="bg1"/>
                </a:solidFill>
              </a:rPr>
              <a:t>How and When to Submit a Prospect Development Ticket</a:t>
            </a:r>
          </a:p>
        </p:txBody>
      </p:sp>
    </p:spTree>
    <p:extLst>
      <p:ext uri="{BB962C8B-B14F-4D97-AF65-F5344CB8AC3E}">
        <p14:creationId xmlns:p14="http://schemas.microsoft.com/office/powerpoint/2010/main" val="14808518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CCA52F7-AF5D-6EF7-1643-A21932A5B40A}"/>
              </a:ext>
            </a:extLst>
          </p:cNvPr>
          <p:cNvSpPr txBox="1"/>
          <p:nvPr/>
        </p:nvSpPr>
        <p:spPr>
          <a:xfrm>
            <a:off x="3281864" y="2459504"/>
            <a:ext cx="5628271" cy="1938992"/>
          </a:xfrm>
          <a:custGeom>
            <a:avLst/>
            <a:gdLst>
              <a:gd name="csX0" fmla="*/ 0 w 5628271"/>
              <a:gd name="csY0" fmla="*/ 0 h 1938992"/>
              <a:gd name="csX1" fmla="*/ 506544 w 5628271"/>
              <a:gd name="csY1" fmla="*/ 0 h 1938992"/>
              <a:gd name="csX2" fmla="*/ 1181937 w 5628271"/>
              <a:gd name="csY2" fmla="*/ 0 h 1938992"/>
              <a:gd name="csX3" fmla="*/ 1688481 w 5628271"/>
              <a:gd name="csY3" fmla="*/ 0 h 1938992"/>
              <a:gd name="csX4" fmla="*/ 2082460 w 5628271"/>
              <a:gd name="csY4" fmla="*/ 0 h 1938992"/>
              <a:gd name="csX5" fmla="*/ 2476439 w 5628271"/>
              <a:gd name="csY5" fmla="*/ 0 h 1938992"/>
              <a:gd name="csX6" fmla="*/ 3151832 w 5628271"/>
              <a:gd name="csY6" fmla="*/ 0 h 1938992"/>
              <a:gd name="csX7" fmla="*/ 3714659 w 5628271"/>
              <a:gd name="csY7" fmla="*/ 0 h 1938992"/>
              <a:gd name="csX8" fmla="*/ 4164921 w 5628271"/>
              <a:gd name="csY8" fmla="*/ 0 h 1938992"/>
              <a:gd name="csX9" fmla="*/ 4784030 w 5628271"/>
              <a:gd name="csY9" fmla="*/ 0 h 1938992"/>
              <a:gd name="csX10" fmla="*/ 5628271 w 5628271"/>
              <a:gd name="csY10" fmla="*/ 0 h 1938992"/>
              <a:gd name="csX11" fmla="*/ 5628271 w 5628271"/>
              <a:gd name="csY11" fmla="*/ 445968 h 1938992"/>
              <a:gd name="csX12" fmla="*/ 5628271 w 5628271"/>
              <a:gd name="csY12" fmla="*/ 930716 h 1938992"/>
              <a:gd name="csX13" fmla="*/ 5628271 w 5628271"/>
              <a:gd name="csY13" fmla="*/ 1454244 h 1938992"/>
              <a:gd name="csX14" fmla="*/ 5628271 w 5628271"/>
              <a:gd name="csY14" fmla="*/ 1938992 h 1938992"/>
              <a:gd name="csX15" fmla="*/ 5234292 w 5628271"/>
              <a:gd name="csY15" fmla="*/ 1938992 h 1938992"/>
              <a:gd name="csX16" fmla="*/ 4558900 w 5628271"/>
              <a:gd name="csY16" fmla="*/ 1938992 h 1938992"/>
              <a:gd name="csX17" fmla="*/ 3883507 w 5628271"/>
              <a:gd name="csY17" fmla="*/ 1938992 h 1938992"/>
              <a:gd name="csX18" fmla="*/ 3208114 w 5628271"/>
              <a:gd name="csY18" fmla="*/ 1938992 h 1938992"/>
              <a:gd name="csX19" fmla="*/ 2532722 w 5628271"/>
              <a:gd name="csY19" fmla="*/ 1938992 h 1938992"/>
              <a:gd name="csX20" fmla="*/ 2138743 w 5628271"/>
              <a:gd name="csY20" fmla="*/ 1938992 h 1938992"/>
              <a:gd name="csX21" fmla="*/ 1463350 w 5628271"/>
              <a:gd name="csY21" fmla="*/ 1938992 h 1938992"/>
              <a:gd name="csX22" fmla="*/ 900523 w 5628271"/>
              <a:gd name="csY22" fmla="*/ 1938992 h 1938992"/>
              <a:gd name="csX23" fmla="*/ 0 w 5628271"/>
              <a:gd name="csY23" fmla="*/ 1938992 h 1938992"/>
              <a:gd name="csX24" fmla="*/ 0 w 5628271"/>
              <a:gd name="csY24" fmla="*/ 1415464 h 1938992"/>
              <a:gd name="csX25" fmla="*/ 0 w 5628271"/>
              <a:gd name="csY25" fmla="*/ 930716 h 1938992"/>
              <a:gd name="csX26" fmla="*/ 0 w 5628271"/>
              <a:gd name="csY26" fmla="*/ 445968 h 1938992"/>
              <a:gd name="csX27" fmla="*/ 0 w 5628271"/>
              <a:gd name="csY27" fmla="*/ 0 h 19389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5628271" h="1938992" fill="none" extrusionOk="0">
                <a:moveTo>
                  <a:pt x="0" y="0"/>
                </a:moveTo>
                <a:cubicBezTo>
                  <a:pt x="112263" y="-5055"/>
                  <a:pt x="362993" y="12623"/>
                  <a:pt x="506544" y="0"/>
                </a:cubicBezTo>
                <a:cubicBezTo>
                  <a:pt x="650095" y="-12623"/>
                  <a:pt x="939859" y="54046"/>
                  <a:pt x="1181937" y="0"/>
                </a:cubicBezTo>
                <a:cubicBezTo>
                  <a:pt x="1424015" y="-54046"/>
                  <a:pt x="1537464" y="19188"/>
                  <a:pt x="1688481" y="0"/>
                </a:cubicBezTo>
                <a:cubicBezTo>
                  <a:pt x="1839498" y="-19188"/>
                  <a:pt x="1960927" y="18250"/>
                  <a:pt x="2082460" y="0"/>
                </a:cubicBezTo>
                <a:cubicBezTo>
                  <a:pt x="2203993" y="-18250"/>
                  <a:pt x="2339247" y="43728"/>
                  <a:pt x="2476439" y="0"/>
                </a:cubicBezTo>
                <a:cubicBezTo>
                  <a:pt x="2613631" y="-43728"/>
                  <a:pt x="2913026" y="72049"/>
                  <a:pt x="3151832" y="0"/>
                </a:cubicBezTo>
                <a:cubicBezTo>
                  <a:pt x="3390638" y="-72049"/>
                  <a:pt x="3497395" y="53914"/>
                  <a:pt x="3714659" y="0"/>
                </a:cubicBezTo>
                <a:cubicBezTo>
                  <a:pt x="3931923" y="-53914"/>
                  <a:pt x="4044440" y="25466"/>
                  <a:pt x="4164921" y="0"/>
                </a:cubicBezTo>
                <a:cubicBezTo>
                  <a:pt x="4285402" y="-25466"/>
                  <a:pt x="4514029" y="40770"/>
                  <a:pt x="4784030" y="0"/>
                </a:cubicBezTo>
                <a:cubicBezTo>
                  <a:pt x="5054031" y="-40770"/>
                  <a:pt x="5241012" y="76844"/>
                  <a:pt x="5628271" y="0"/>
                </a:cubicBezTo>
                <a:cubicBezTo>
                  <a:pt x="5639820" y="132176"/>
                  <a:pt x="5598116" y="347090"/>
                  <a:pt x="5628271" y="445968"/>
                </a:cubicBezTo>
                <a:cubicBezTo>
                  <a:pt x="5658426" y="544846"/>
                  <a:pt x="5616025" y="710761"/>
                  <a:pt x="5628271" y="930716"/>
                </a:cubicBezTo>
                <a:cubicBezTo>
                  <a:pt x="5640517" y="1150671"/>
                  <a:pt x="5605751" y="1259838"/>
                  <a:pt x="5628271" y="1454244"/>
                </a:cubicBezTo>
                <a:cubicBezTo>
                  <a:pt x="5650791" y="1648650"/>
                  <a:pt x="5576779" y="1747820"/>
                  <a:pt x="5628271" y="1938992"/>
                </a:cubicBezTo>
                <a:cubicBezTo>
                  <a:pt x="5496143" y="1982357"/>
                  <a:pt x="5413609" y="1893206"/>
                  <a:pt x="5234292" y="1938992"/>
                </a:cubicBezTo>
                <a:cubicBezTo>
                  <a:pt x="5054975" y="1984778"/>
                  <a:pt x="4751863" y="1874002"/>
                  <a:pt x="4558900" y="1938992"/>
                </a:cubicBezTo>
                <a:cubicBezTo>
                  <a:pt x="4365937" y="2003982"/>
                  <a:pt x="4071652" y="1922297"/>
                  <a:pt x="3883507" y="1938992"/>
                </a:cubicBezTo>
                <a:cubicBezTo>
                  <a:pt x="3695362" y="1955687"/>
                  <a:pt x="3429575" y="1904619"/>
                  <a:pt x="3208114" y="1938992"/>
                </a:cubicBezTo>
                <a:cubicBezTo>
                  <a:pt x="2986653" y="1973365"/>
                  <a:pt x="2699656" y="1868888"/>
                  <a:pt x="2532722" y="1938992"/>
                </a:cubicBezTo>
                <a:cubicBezTo>
                  <a:pt x="2365788" y="2009096"/>
                  <a:pt x="2284041" y="1908681"/>
                  <a:pt x="2138743" y="1938992"/>
                </a:cubicBezTo>
                <a:cubicBezTo>
                  <a:pt x="1993445" y="1969303"/>
                  <a:pt x="1737566" y="1866077"/>
                  <a:pt x="1463350" y="1938992"/>
                </a:cubicBezTo>
                <a:cubicBezTo>
                  <a:pt x="1189134" y="2011907"/>
                  <a:pt x="1126100" y="1938912"/>
                  <a:pt x="900523" y="1938992"/>
                </a:cubicBezTo>
                <a:cubicBezTo>
                  <a:pt x="674946" y="1939072"/>
                  <a:pt x="446680" y="1899821"/>
                  <a:pt x="0" y="1938992"/>
                </a:cubicBezTo>
                <a:cubicBezTo>
                  <a:pt x="-22091" y="1744498"/>
                  <a:pt x="26786" y="1639884"/>
                  <a:pt x="0" y="1415464"/>
                </a:cubicBezTo>
                <a:cubicBezTo>
                  <a:pt x="-26786" y="1191044"/>
                  <a:pt x="28861" y="1102586"/>
                  <a:pt x="0" y="930716"/>
                </a:cubicBezTo>
                <a:cubicBezTo>
                  <a:pt x="-28861" y="758846"/>
                  <a:pt x="36465" y="617188"/>
                  <a:pt x="0" y="445968"/>
                </a:cubicBezTo>
                <a:cubicBezTo>
                  <a:pt x="-36465" y="274748"/>
                  <a:pt x="52292" y="124362"/>
                  <a:pt x="0" y="0"/>
                </a:cubicBezTo>
                <a:close/>
              </a:path>
              <a:path w="5628271" h="1938992" stroke="0" extrusionOk="0">
                <a:moveTo>
                  <a:pt x="0" y="0"/>
                </a:moveTo>
                <a:cubicBezTo>
                  <a:pt x="180813" y="-5644"/>
                  <a:pt x="331963" y="2674"/>
                  <a:pt x="450262" y="0"/>
                </a:cubicBezTo>
                <a:cubicBezTo>
                  <a:pt x="568561" y="-2674"/>
                  <a:pt x="832802" y="54833"/>
                  <a:pt x="1013089" y="0"/>
                </a:cubicBezTo>
                <a:cubicBezTo>
                  <a:pt x="1193376" y="-54833"/>
                  <a:pt x="1373385" y="38818"/>
                  <a:pt x="1519633" y="0"/>
                </a:cubicBezTo>
                <a:cubicBezTo>
                  <a:pt x="1665881" y="-38818"/>
                  <a:pt x="1907704" y="32380"/>
                  <a:pt x="2026178" y="0"/>
                </a:cubicBezTo>
                <a:cubicBezTo>
                  <a:pt x="2144653" y="-32380"/>
                  <a:pt x="2467391" y="53156"/>
                  <a:pt x="2645287" y="0"/>
                </a:cubicBezTo>
                <a:cubicBezTo>
                  <a:pt x="2823183" y="-53156"/>
                  <a:pt x="2981052" y="59946"/>
                  <a:pt x="3151832" y="0"/>
                </a:cubicBezTo>
                <a:cubicBezTo>
                  <a:pt x="3322613" y="-59946"/>
                  <a:pt x="3564221" y="49796"/>
                  <a:pt x="3770942" y="0"/>
                </a:cubicBezTo>
                <a:cubicBezTo>
                  <a:pt x="3977663" y="-49796"/>
                  <a:pt x="4104842" y="24824"/>
                  <a:pt x="4221203" y="0"/>
                </a:cubicBezTo>
                <a:cubicBezTo>
                  <a:pt x="4337564" y="-24824"/>
                  <a:pt x="4748901" y="53017"/>
                  <a:pt x="4896596" y="0"/>
                </a:cubicBezTo>
                <a:cubicBezTo>
                  <a:pt x="5044291" y="-53017"/>
                  <a:pt x="5402583" y="59553"/>
                  <a:pt x="5628271" y="0"/>
                </a:cubicBezTo>
                <a:cubicBezTo>
                  <a:pt x="5645628" y="156450"/>
                  <a:pt x="5623196" y="263697"/>
                  <a:pt x="5628271" y="426578"/>
                </a:cubicBezTo>
                <a:cubicBezTo>
                  <a:pt x="5633346" y="589459"/>
                  <a:pt x="5571209" y="704706"/>
                  <a:pt x="5628271" y="911326"/>
                </a:cubicBezTo>
                <a:cubicBezTo>
                  <a:pt x="5685333" y="1117946"/>
                  <a:pt x="5577321" y="1199634"/>
                  <a:pt x="5628271" y="1337904"/>
                </a:cubicBezTo>
                <a:cubicBezTo>
                  <a:pt x="5679221" y="1476174"/>
                  <a:pt x="5560237" y="1775147"/>
                  <a:pt x="5628271" y="1938992"/>
                </a:cubicBezTo>
                <a:cubicBezTo>
                  <a:pt x="5428359" y="2013151"/>
                  <a:pt x="5162161" y="1917378"/>
                  <a:pt x="5009161" y="1938992"/>
                </a:cubicBezTo>
                <a:cubicBezTo>
                  <a:pt x="4856161" y="1960606"/>
                  <a:pt x="4780171" y="1890328"/>
                  <a:pt x="4558900" y="1938992"/>
                </a:cubicBezTo>
                <a:cubicBezTo>
                  <a:pt x="4337629" y="1987656"/>
                  <a:pt x="4089246" y="1858036"/>
                  <a:pt x="3883507" y="1938992"/>
                </a:cubicBezTo>
                <a:cubicBezTo>
                  <a:pt x="3677768" y="2019948"/>
                  <a:pt x="3406500" y="1893766"/>
                  <a:pt x="3208114" y="1938992"/>
                </a:cubicBezTo>
                <a:cubicBezTo>
                  <a:pt x="3009728" y="1984218"/>
                  <a:pt x="2917536" y="1923904"/>
                  <a:pt x="2701570" y="1938992"/>
                </a:cubicBezTo>
                <a:cubicBezTo>
                  <a:pt x="2485604" y="1954080"/>
                  <a:pt x="2421034" y="1881951"/>
                  <a:pt x="2195026" y="1938992"/>
                </a:cubicBezTo>
                <a:cubicBezTo>
                  <a:pt x="1969018" y="1996033"/>
                  <a:pt x="1768931" y="1931920"/>
                  <a:pt x="1632199" y="1938992"/>
                </a:cubicBezTo>
                <a:cubicBezTo>
                  <a:pt x="1495467" y="1946064"/>
                  <a:pt x="1189746" y="1932476"/>
                  <a:pt x="956806" y="1938992"/>
                </a:cubicBezTo>
                <a:cubicBezTo>
                  <a:pt x="723866" y="1945508"/>
                  <a:pt x="665287" y="1895267"/>
                  <a:pt x="562827" y="1938992"/>
                </a:cubicBezTo>
                <a:cubicBezTo>
                  <a:pt x="460367" y="1982717"/>
                  <a:pt x="245306" y="1885629"/>
                  <a:pt x="0" y="1938992"/>
                </a:cubicBezTo>
                <a:cubicBezTo>
                  <a:pt x="-55552" y="1802026"/>
                  <a:pt x="13649" y="1636623"/>
                  <a:pt x="0" y="1434854"/>
                </a:cubicBezTo>
                <a:cubicBezTo>
                  <a:pt x="-13649" y="1233085"/>
                  <a:pt x="13315" y="1211809"/>
                  <a:pt x="0" y="1008276"/>
                </a:cubicBezTo>
                <a:cubicBezTo>
                  <a:pt x="-13315" y="804743"/>
                  <a:pt x="13700" y="726570"/>
                  <a:pt x="0" y="562308"/>
                </a:cubicBezTo>
                <a:cubicBezTo>
                  <a:pt x="-13700" y="398046"/>
                  <a:pt x="13218" y="246485"/>
                  <a:pt x="0" y="0"/>
                </a:cubicBezTo>
                <a:close/>
              </a:path>
            </a:pathLst>
          </a:custGeom>
          <a:solidFill>
            <a:schemeClr val="tx2">
              <a:lumMod val="25000"/>
              <a:lumOff val="75000"/>
            </a:schemeClr>
          </a:solidFill>
          <a:ln>
            <a:solidFill>
              <a:schemeClr val="accent1"/>
            </a:solidFill>
            <a:extLst>
              <a:ext uri="{C807C97D-BFC1-408E-A445-0C87EB9F89A2}">
                <ask:lineSketchStyleProps xmlns:ask="http://schemas.microsoft.com/office/drawing/2018/sketchyshapes" sd="1786014039">
                  <a:prstGeom prst="rect">
                    <a:avLst/>
                  </a:prstGeom>
                  <ask:type>
                    <ask:lineSketchScribble/>
                  </ask:type>
                </ask:lineSketchStyleProps>
              </a:ext>
            </a:extLst>
          </a:ln>
        </p:spPr>
        <p:txBody>
          <a:bodyPr wrap="square" rtlCol="0">
            <a:spAutoFit/>
          </a:bodyPr>
          <a:lstStyle/>
          <a:p>
            <a:pPr algn="ctr"/>
            <a:r>
              <a:rPr lang="en-US" sz="6000" b="1" dirty="0">
                <a:solidFill>
                  <a:schemeClr val="bg1"/>
                </a:solidFill>
              </a:rPr>
              <a:t>Landing Page Overview</a:t>
            </a:r>
            <a:endParaRPr lang="en-US" sz="6000" dirty="0">
              <a:solidFill>
                <a:schemeClr val="bg1"/>
              </a:solidFill>
            </a:endParaRPr>
          </a:p>
        </p:txBody>
      </p:sp>
    </p:spTree>
    <p:extLst>
      <p:ext uri="{BB962C8B-B14F-4D97-AF65-F5344CB8AC3E}">
        <p14:creationId xmlns:p14="http://schemas.microsoft.com/office/powerpoint/2010/main" val="6496834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57AA1D3-957E-7CA6-9D59-B9D0DE47DD19}"/>
              </a:ext>
            </a:extLst>
          </p:cNvPr>
          <p:cNvSpPr>
            <a:spLocks noGrp="1"/>
          </p:cNvSpPr>
          <p:nvPr>
            <p:ph idx="1"/>
          </p:nvPr>
        </p:nvSpPr>
        <p:spPr>
          <a:xfrm>
            <a:off x="7821548" y="282922"/>
            <a:ext cx="4086225" cy="5900738"/>
          </a:xfrm>
        </p:spPr>
        <p:txBody>
          <a:bodyPr>
            <a:noAutofit/>
          </a:bodyPr>
          <a:lstStyle/>
          <a:p>
            <a:r>
              <a:rPr lang="en-US" sz="1400" dirty="0"/>
              <a:t>To access the form, visit our </a:t>
            </a:r>
            <a:r>
              <a:rPr lang="en-US" sz="1400" dirty="0">
                <a:hlinkClick r:id="rId3" tooltip="https://unchealthfoundation.org/unc-health-foundation-internal-help-desk/"/>
              </a:rPr>
              <a:t>Internal Help Desk</a:t>
            </a:r>
            <a:r>
              <a:rPr lang="en-US" sz="1400" dirty="0"/>
              <a:t> and select "</a:t>
            </a:r>
            <a:r>
              <a:rPr lang="en-US" sz="1400" b="1" dirty="0"/>
              <a:t>Prospect Development Request</a:t>
            </a:r>
            <a:r>
              <a:rPr lang="en-US" sz="1400" dirty="0"/>
              <a:t>" OR go directly to this URL: </a:t>
            </a:r>
            <a:r>
              <a:rPr lang="en-US" sz="1400" dirty="0">
                <a:hlinkClick r:id="rId4" tooltip="https://unchealthfoundation.org/help-desk-prospect-development-request/"/>
              </a:rPr>
              <a:t>https://unchealthfoundation.org/help-desk-prospect-development-request/</a:t>
            </a:r>
            <a:endParaRPr lang="en-US" sz="1400" dirty="0"/>
          </a:p>
          <a:p>
            <a:r>
              <a:rPr lang="en-US" sz="1400" dirty="0"/>
              <a:t>NOTE: Select </a:t>
            </a:r>
            <a:r>
              <a:rPr lang="en-US" sz="1400" b="1" dirty="0"/>
              <a:t>Query/Data from Davie </a:t>
            </a:r>
            <a:r>
              <a:rPr lang="en-US" sz="1400" dirty="0"/>
              <a:t>for any data or lists that do not require patient information or additional research</a:t>
            </a:r>
          </a:p>
          <a:p>
            <a:r>
              <a:rPr lang="en-US" sz="1400" dirty="0"/>
              <a:t>Please do </a:t>
            </a:r>
            <a:r>
              <a:rPr lang="en-US" sz="1400" b="1" dirty="0"/>
              <a:t>not </a:t>
            </a:r>
            <a:r>
              <a:rPr lang="en-US" sz="1400" dirty="0"/>
              <a:t>include </a:t>
            </a:r>
            <a:r>
              <a:rPr lang="en-US" sz="1400" b="1" dirty="0"/>
              <a:t>any</a:t>
            </a:r>
            <a:r>
              <a:rPr lang="en-US" sz="1400" dirty="0"/>
              <a:t> PHI or sensitive information in your submission as our ticketing system is </a:t>
            </a:r>
            <a:r>
              <a:rPr lang="en-US" sz="1400" b="1" dirty="0"/>
              <a:t>not</a:t>
            </a:r>
            <a:r>
              <a:rPr lang="en-US" sz="1400" dirty="0"/>
              <a:t> a secured area.</a:t>
            </a:r>
          </a:p>
          <a:p>
            <a:pPr lvl="1"/>
            <a:r>
              <a:rPr lang="en-US" sz="1400" dirty="0"/>
              <a:t>This includes uploaded attachments to your ticket</a:t>
            </a:r>
          </a:p>
          <a:p>
            <a:r>
              <a:rPr lang="en-US" sz="1400" dirty="0"/>
              <a:t>If your ticket requires an explanation with specific PHI please email a (Secure) message to the Prospect Development Team member responsible for your ticket type</a:t>
            </a:r>
          </a:p>
          <a:p>
            <a:pPr lvl="1" fontAlgn="base"/>
            <a:r>
              <a:rPr lang="en-US" sz="1400" b="1" dirty="0"/>
              <a:t>Data Analytics</a:t>
            </a:r>
            <a:r>
              <a:rPr lang="en-US" sz="1400" dirty="0"/>
              <a:t>: used to request data visualization reports from </a:t>
            </a:r>
            <a:r>
              <a:rPr lang="en-US" sz="1400" dirty="0">
                <a:hlinkClick r:id="rId5" tooltip="mailto:Brianna.Nally@unchealth.unc.edu"/>
              </a:rPr>
              <a:t>Brianna</a:t>
            </a:r>
            <a:endParaRPr lang="en-US" sz="1400" dirty="0"/>
          </a:p>
          <a:p>
            <a:pPr lvl="1" fontAlgn="base"/>
            <a:r>
              <a:rPr lang="en-US" sz="1400" b="1" dirty="0"/>
              <a:t>Prospect Query List:</a:t>
            </a:r>
            <a:r>
              <a:rPr lang="en-US" sz="1400" dirty="0"/>
              <a:t> used to request any data set in Davie that includes </a:t>
            </a:r>
            <a:r>
              <a:rPr lang="en-US" sz="1400" b="1" dirty="0"/>
              <a:t>patient data</a:t>
            </a:r>
            <a:r>
              <a:rPr lang="en-US" sz="1400" dirty="0"/>
              <a:t>, run by </a:t>
            </a:r>
            <a:r>
              <a:rPr lang="en-US" sz="1400" dirty="0">
                <a:hlinkClick r:id="rId6" tooltip="mailto:Abigail_Shibley@med.unc.edu"/>
              </a:rPr>
              <a:t>Abby</a:t>
            </a:r>
            <a:endParaRPr lang="en-US" sz="1400" dirty="0"/>
          </a:p>
          <a:p>
            <a:pPr lvl="1" fontAlgn="base"/>
            <a:r>
              <a:rPr lang="en-US" sz="1400" b="1" dirty="0"/>
              <a:t>Prospect Research: </a:t>
            </a:r>
            <a:r>
              <a:rPr lang="en-US" sz="1400" dirty="0"/>
              <a:t>used to request any research from </a:t>
            </a:r>
            <a:r>
              <a:rPr lang="en-US" sz="1400" dirty="0">
                <a:hlinkClick r:id="rId7" tooltip="mailto:sara.gottschalk@unchealth.unc.edu"/>
              </a:rPr>
              <a:t>Sara</a:t>
            </a:r>
            <a:r>
              <a:rPr lang="en-US" sz="1400" dirty="0"/>
              <a:t> that does </a:t>
            </a:r>
            <a:r>
              <a:rPr lang="en-US" sz="1400" b="1" dirty="0"/>
              <a:t>not</a:t>
            </a:r>
            <a:r>
              <a:rPr lang="en-US" sz="1400" dirty="0"/>
              <a:t> first require a list to be pulled from Davie</a:t>
            </a:r>
          </a:p>
          <a:p>
            <a:pPr lvl="1" fontAlgn="base"/>
            <a:r>
              <a:rPr lang="en-US" sz="1400" b="1" dirty="0"/>
              <a:t>Portfolio Management:</a:t>
            </a:r>
            <a:r>
              <a:rPr lang="en-US" sz="1400" dirty="0"/>
              <a:t> used to request any changes to be made to your portfolio in Davie, which will be done by </a:t>
            </a:r>
            <a:r>
              <a:rPr lang="en-US" sz="1400" dirty="0">
                <a:hlinkClick r:id="rId8" tooltip="mailto:chris_copsey@med.unc.edu"/>
              </a:rPr>
              <a:t>Chris</a:t>
            </a:r>
            <a:endParaRPr lang="en-US" sz="1400" dirty="0"/>
          </a:p>
          <a:p>
            <a:pPr lvl="2"/>
            <a:endParaRPr lang="en-US" sz="1400" dirty="0"/>
          </a:p>
        </p:txBody>
      </p:sp>
      <p:pic>
        <p:nvPicPr>
          <p:cNvPr id="5" name="Picture 4">
            <a:extLst>
              <a:ext uri="{FF2B5EF4-FFF2-40B4-BE49-F238E27FC236}">
                <a16:creationId xmlns:a16="http://schemas.microsoft.com/office/drawing/2014/main" id="{BE475F9B-0177-2E5F-768C-8C9144F69EE7}"/>
              </a:ext>
            </a:extLst>
          </p:cNvPr>
          <p:cNvPicPr>
            <a:picLocks noChangeAspect="1"/>
          </p:cNvPicPr>
          <p:nvPr/>
        </p:nvPicPr>
        <p:blipFill>
          <a:blip r:embed="rId9"/>
          <a:srcRect l="2047" r="9087"/>
          <a:stretch>
            <a:fillRect/>
          </a:stretch>
        </p:blipFill>
        <p:spPr>
          <a:xfrm>
            <a:off x="374904" y="282922"/>
            <a:ext cx="7237893" cy="5438906"/>
          </a:xfrm>
          <a:prstGeom prst="rect">
            <a:avLst/>
          </a:prstGeom>
        </p:spPr>
      </p:pic>
      <p:sp>
        <p:nvSpPr>
          <p:cNvPr id="6" name="Oval 5">
            <a:extLst>
              <a:ext uri="{FF2B5EF4-FFF2-40B4-BE49-F238E27FC236}">
                <a16:creationId xmlns:a16="http://schemas.microsoft.com/office/drawing/2014/main" id="{9C9F5F38-4E93-95D1-AF1E-E9DAAB8120DF}"/>
              </a:ext>
            </a:extLst>
          </p:cNvPr>
          <p:cNvSpPr/>
          <p:nvPr/>
        </p:nvSpPr>
        <p:spPr>
          <a:xfrm>
            <a:off x="374904" y="5111496"/>
            <a:ext cx="2020824" cy="402336"/>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0E2D8CF-26FA-012F-AF36-C74BA4F315CF}"/>
              </a:ext>
            </a:extLst>
          </p:cNvPr>
          <p:cNvSpPr txBox="1"/>
          <p:nvPr/>
        </p:nvSpPr>
        <p:spPr>
          <a:xfrm>
            <a:off x="3754859" y="4706534"/>
            <a:ext cx="3514621" cy="1200329"/>
          </a:xfrm>
          <a:custGeom>
            <a:avLst/>
            <a:gdLst>
              <a:gd name="csX0" fmla="*/ 0 w 3514621"/>
              <a:gd name="csY0" fmla="*/ 0 h 1200329"/>
              <a:gd name="csX1" fmla="*/ 480332 w 3514621"/>
              <a:gd name="csY1" fmla="*/ 0 h 1200329"/>
              <a:gd name="csX2" fmla="*/ 1030955 w 3514621"/>
              <a:gd name="csY2" fmla="*/ 0 h 1200329"/>
              <a:gd name="csX3" fmla="*/ 1546433 w 3514621"/>
              <a:gd name="csY3" fmla="*/ 0 h 1200329"/>
              <a:gd name="csX4" fmla="*/ 2026765 w 3514621"/>
              <a:gd name="csY4" fmla="*/ 0 h 1200329"/>
              <a:gd name="csX5" fmla="*/ 2542243 w 3514621"/>
              <a:gd name="csY5" fmla="*/ 0 h 1200329"/>
              <a:gd name="csX6" fmla="*/ 3514621 w 3514621"/>
              <a:gd name="csY6" fmla="*/ 0 h 1200329"/>
              <a:gd name="csX7" fmla="*/ 3514621 w 3514621"/>
              <a:gd name="csY7" fmla="*/ 424116 h 1200329"/>
              <a:gd name="csX8" fmla="*/ 3514621 w 3514621"/>
              <a:gd name="csY8" fmla="*/ 824226 h 1200329"/>
              <a:gd name="csX9" fmla="*/ 3514621 w 3514621"/>
              <a:gd name="csY9" fmla="*/ 1200329 h 1200329"/>
              <a:gd name="csX10" fmla="*/ 2999143 w 3514621"/>
              <a:gd name="csY10" fmla="*/ 1200329 h 1200329"/>
              <a:gd name="csX11" fmla="*/ 2448519 w 3514621"/>
              <a:gd name="csY11" fmla="*/ 1200329 h 1200329"/>
              <a:gd name="csX12" fmla="*/ 1968188 w 3514621"/>
              <a:gd name="csY12" fmla="*/ 1200329 h 1200329"/>
              <a:gd name="csX13" fmla="*/ 1382418 w 3514621"/>
              <a:gd name="csY13" fmla="*/ 1200329 h 1200329"/>
              <a:gd name="csX14" fmla="*/ 866940 w 3514621"/>
              <a:gd name="csY14" fmla="*/ 1200329 h 1200329"/>
              <a:gd name="csX15" fmla="*/ 0 w 3514621"/>
              <a:gd name="csY15" fmla="*/ 1200329 h 1200329"/>
              <a:gd name="csX16" fmla="*/ 0 w 3514621"/>
              <a:gd name="csY16" fmla="*/ 788216 h 1200329"/>
              <a:gd name="csX17" fmla="*/ 0 w 3514621"/>
              <a:gd name="csY17" fmla="*/ 376103 h 1200329"/>
              <a:gd name="csX18" fmla="*/ 0 w 3514621"/>
              <a:gd name="csY18" fmla="*/ 0 h 12003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514621" h="1200329" fill="none" extrusionOk="0">
                <a:moveTo>
                  <a:pt x="0" y="0"/>
                </a:moveTo>
                <a:cubicBezTo>
                  <a:pt x="196400" y="-41955"/>
                  <a:pt x="263733" y="51727"/>
                  <a:pt x="480332" y="0"/>
                </a:cubicBezTo>
                <a:cubicBezTo>
                  <a:pt x="696931" y="-51727"/>
                  <a:pt x="909994" y="3238"/>
                  <a:pt x="1030955" y="0"/>
                </a:cubicBezTo>
                <a:cubicBezTo>
                  <a:pt x="1151916" y="-3238"/>
                  <a:pt x="1359779" y="2250"/>
                  <a:pt x="1546433" y="0"/>
                </a:cubicBezTo>
                <a:cubicBezTo>
                  <a:pt x="1733087" y="-2250"/>
                  <a:pt x="1791075" y="17732"/>
                  <a:pt x="2026765" y="0"/>
                </a:cubicBezTo>
                <a:cubicBezTo>
                  <a:pt x="2262455" y="-17732"/>
                  <a:pt x="2299134" y="41047"/>
                  <a:pt x="2542243" y="0"/>
                </a:cubicBezTo>
                <a:cubicBezTo>
                  <a:pt x="2785352" y="-41047"/>
                  <a:pt x="3058214" y="88245"/>
                  <a:pt x="3514621" y="0"/>
                </a:cubicBezTo>
                <a:cubicBezTo>
                  <a:pt x="3520493" y="121049"/>
                  <a:pt x="3464035" y="219331"/>
                  <a:pt x="3514621" y="424116"/>
                </a:cubicBezTo>
                <a:cubicBezTo>
                  <a:pt x="3565207" y="628901"/>
                  <a:pt x="3505456" y="719879"/>
                  <a:pt x="3514621" y="824226"/>
                </a:cubicBezTo>
                <a:cubicBezTo>
                  <a:pt x="3523786" y="928573"/>
                  <a:pt x="3477597" y="1045751"/>
                  <a:pt x="3514621" y="1200329"/>
                </a:cubicBezTo>
                <a:cubicBezTo>
                  <a:pt x="3319813" y="1246477"/>
                  <a:pt x="3116064" y="1181576"/>
                  <a:pt x="2999143" y="1200329"/>
                </a:cubicBezTo>
                <a:cubicBezTo>
                  <a:pt x="2882222" y="1219082"/>
                  <a:pt x="2637914" y="1175945"/>
                  <a:pt x="2448519" y="1200329"/>
                </a:cubicBezTo>
                <a:cubicBezTo>
                  <a:pt x="2259124" y="1224713"/>
                  <a:pt x="2176026" y="1160877"/>
                  <a:pt x="1968188" y="1200329"/>
                </a:cubicBezTo>
                <a:cubicBezTo>
                  <a:pt x="1760350" y="1239781"/>
                  <a:pt x="1549548" y="1155826"/>
                  <a:pt x="1382418" y="1200329"/>
                </a:cubicBezTo>
                <a:cubicBezTo>
                  <a:pt x="1215288" y="1244832"/>
                  <a:pt x="1029858" y="1148869"/>
                  <a:pt x="866940" y="1200329"/>
                </a:cubicBezTo>
                <a:cubicBezTo>
                  <a:pt x="704022" y="1251789"/>
                  <a:pt x="193305" y="1140882"/>
                  <a:pt x="0" y="1200329"/>
                </a:cubicBezTo>
                <a:cubicBezTo>
                  <a:pt x="-516" y="1030623"/>
                  <a:pt x="2141" y="957808"/>
                  <a:pt x="0" y="788216"/>
                </a:cubicBezTo>
                <a:cubicBezTo>
                  <a:pt x="-2141" y="618624"/>
                  <a:pt x="16751" y="530871"/>
                  <a:pt x="0" y="376103"/>
                </a:cubicBezTo>
                <a:cubicBezTo>
                  <a:pt x="-16751" y="221335"/>
                  <a:pt x="11993" y="148933"/>
                  <a:pt x="0" y="0"/>
                </a:cubicBezTo>
                <a:close/>
              </a:path>
              <a:path w="3514621" h="1200329" stroke="0" extrusionOk="0">
                <a:moveTo>
                  <a:pt x="0" y="0"/>
                </a:moveTo>
                <a:cubicBezTo>
                  <a:pt x="232773" y="-48789"/>
                  <a:pt x="356140" y="12191"/>
                  <a:pt x="515478" y="0"/>
                </a:cubicBezTo>
                <a:cubicBezTo>
                  <a:pt x="674816" y="-12191"/>
                  <a:pt x="961194" y="56138"/>
                  <a:pt x="1101248" y="0"/>
                </a:cubicBezTo>
                <a:cubicBezTo>
                  <a:pt x="1241302" y="-56138"/>
                  <a:pt x="1411296" y="60052"/>
                  <a:pt x="1651872" y="0"/>
                </a:cubicBezTo>
                <a:cubicBezTo>
                  <a:pt x="1892448" y="-60052"/>
                  <a:pt x="2081972" y="34343"/>
                  <a:pt x="2202496" y="0"/>
                </a:cubicBezTo>
                <a:cubicBezTo>
                  <a:pt x="2323020" y="-34343"/>
                  <a:pt x="2573438" y="26753"/>
                  <a:pt x="2823412" y="0"/>
                </a:cubicBezTo>
                <a:cubicBezTo>
                  <a:pt x="3073386" y="-26753"/>
                  <a:pt x="3231182" y="15580"/>
                  <a:pt x="3514621" y="0"/>
                </a:cubicBezTo>
                <a:cubicBezTo>
                  <a:pt x="3543791" y="106035"/>
                  <a:pt x="3492006" y="219284"/>
                  <a:pt x="3514621" y="412113"/>
                </a:cubicBezTo>
                <a:cubicBezTo>
                  <a:pt x="3537236" y="604942"/>
                  <a:pt x="3482350" y="626673"/>
                  <a:pt x="3514621" y="812223"/>
                </a:cubicBezTo>
                <a:cubicBezTo>
                  <a:pt x="3546892" y="997773"/>
                  <a:pt x="3504359" y="1027608"/>
                  <a:pt x="3514621" y="1200329"/>
                </a:cubicBezTo>
                <a:cubicBezTo>
                  <a:pt x="3285505" y="1237212"/>
                  <a:pt x="3163339" y="1150195"/>
                  <a:pt x="3034289" y="1200329"/>
                </a:cubicBezTo>
                <a:cubicBezTo>
                  <a:pt x="2905239" y="1250463"/>
                  <a:pt x="2632747" y="1169239"/>
                  <a:pt x="2448519" y="1200329"/>
                </a:cubicBezTo>
                <a:cubicBezTo>
                  <a:pt x="2264291" y="1231419"/>
                  <a:pt x="2172620" y="1155796"/>
                  <a:pt x="1897895" y="1200329"/>
                </a:cubicBezTo>
                <a:cubicBezTo>
                  <a:pt x="1623170" y="1244862"/>
                  <a:pt x="1419759" y="1188135"/>
                  <a:pt x="1276979" y="1200329"/>
                </a:cubicBezTo>
                <a:cubicBezTo>
                  <a:pt x="1134199" y="1212523"/>
                  <a:pt x="950825" y="1186609"/>
                  <a:pt x="726355" y="1200329"/>
                </a:cubicBezTo>
                <a:cubicBezTo>
                  <a:pt x="501885" y="1214049"/>
                  <a:pt x="169098" y="1136438"/>
                  <a:pt x="0" y="1200329"/>
                </a:cubicBezTo>
                <a:cubicBezTo>
                  <a:pt x="-21209" y="1071831"/>
                  <a:pt x="23976" y="928063"/>
                  <a:pt x="0" y="824226"/>
                </a:cubicBezTo>
                <a:cubicBezTo>
                  <a:pt x="-23976" y="720389"/>
                  <a:pt x="1538" y="592430"/>
                  <a:pt x="0" y="460126"/>
                </a:cubicBezTo>
                <a:cubicBezTo>
                  <a:pt x="-1538" y="327822"/>
                  <a:pt x="45720" y="212951"/>
                  <a:pt x="0" y="0"/>
                </a:cubicBezTo>
                <a:close/>
              </a:path>
            </a:pathLst>
          </a:custGeom>
          <a:solidFill>
            <a:schemeClr val="tx2">
              <a:lumMod val="25000"/>
              <a:lumOff val="75000"/>
            </a:schemeClr>
          </a:solidFill>
          <a:ln>
            <a:solidFill>
              <a:schemeClr val="accent1"/>
            </a:solidFill>
            <a:extLst>
              <a:ext uri="{C807C97D-BFC1-408E-A445-0C87EB9F89A2}">
                <ask:lineSketchStyleProps xmlns:ask="http://schemas.microsoft.com/office/drawing/2018/sketchyshapes" sd="1786014039">
                  <a:prstGeom prst="rect">
                    <a:avLst/>
                  </a:prstGeom>
                  <ask:type>
                    <ask:lineSketchScribble/>
                  </ask:type>
                </ask:lineSketchStyleProps>
              </a:ext>
            </a:extLst>
          </a:ln>
        </p:spPr>
        <p:txBody>
          <a:bodyPr wrap="square" rtlCol="0">
            <a:spAutoFit/>
          </a:bodyPr>
          <a:lstStyle/>
          <a:p>
            <a:pPr algn="ctr"/>
            <a:r>
              <a:rPr lang="en-US">
                <a:solidFill>
                  <a:sysClr val="windowText" lastClr="000000"/>
                </a:solidFill>
              </a:rPr>
              <a:t>Start Here for Data Analytics, Patient Prospect Lists, Prospect Research, or Portfolio Management Requests</a:t>
            </a:r>
          </a:p>
        </p:txBody>
      </p:sp>
      <p:cxnSp>
        <p:nvCxnSpPr>
          <p:cNvPr id="8" name="Straight Arrow Connector 7">
            <a:extLst>
              <a:ext uri="{FF2B5EF4-FFF2-40B4-BE49-F238E27FC236}">
                <a16:creationId xmlns:a16="http://schemas.microsoft.com/office/drawing/2014/main" id="{4EB72FC8-B879-AF18-5C79-34E7CE31D62F}"/>
              </a:ext>
            </a:extLst>
          </p:cNvPr>
          <p:cNvCxnSpPr>
            <a:cxnSpLocks/>
          </p:cNvCxnSpPr>
          <p:nvPr/>
        </p:nvCxnSpPr>
        <p:spPr>
          <a:xfrm flipH="1">
            <a:off x="2468880" y="5306699"/>
            <a:ext cx="1285979" cy="0"/>
          </a:xfrm>
          <a:prstGeom prst="straightConnector1">
            <a:avLst/>
          </a:prstGeom>
          <a:ln w="57150">
            <a:solidFill>
              <a:schemeClr val="accent1">
                <a:lumMod val="50000"/>
              </a:schemeClr>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30808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69E3C-6A0A-0FC8-16CA-551F444A817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AD2C86-D925-4DAE-88E4-ED0169256568}"/>
              </a:ext>
            </a:extLst>
          </p:cNvPr>
          <p:cNvSpPr>
            <a:spLocks noGrp="1"/>
          </p:cNvSpPr>
          <p:nvPr>
            <p:ph idx="1"/>
          </p:nvPr>
        </p:nvSpPr>
        <p:spPr>
          <a:xfrm>
            <a:off x="7858124" y="478630"/>
            <a:ext cx="4086225" cy="6205633"/>
          </a:xfrm>
        </p:spPr>
        <p:txBody>
          <a:bodyPr>
            <a:normAutofit fontScale="92500" lnSpcReduction="10000"/>
          </a:bodyPr>
          <a:lstStyle/>
          <a:p>
            <a:pPr marL="0" indent="0">
              <a:buNone/>
            </a:pPr>
            <a:r>
              <a:rPr lang="en-US" sz="1800"/>
              <a:t>Our landing page asks overarching questions about your ticket that will help us understand your request</a:t>
            </a:r>
          </a:p>
          <a:p>
            <a:r>
              <a:rPr lang="en-US" sz="1800" b="1"/>
              <a:t>Your Name: </a:t>
            </a:r>
            <a:r>
              <a:rPr lang="en-US" sz="1800"/>
              <a:t>Select your name, this will be our main point of contact for questions about the ticket or to send information about the finished project</a:t>
            </a:r>
          </a:p>
          <a:p>
            <a:r>
              <a:rPr lang="en-US" sz="1800" b="1"/>
              <a:t>Your Email: </a:t>
            </a:r>
            <a:r>
              <a:rPr lang="en-US" sz="1800"/>
              <a:t>Type in the email that you would like us to use for you to receive communication about the ticket</a:t>
            </a:r>
          </a:p>
          <a:p>
            <a:r>
              <a:rPr lang="en-US" sz="1800" b="1"/>
              <a:t>Who else would you like cc’d…: </a:t>
            </a:r>
            <a:r>
              <a:rPr lang="en-US" sz="1800"/>
              <a:t>Use this field if you have partners on the project that you would like communication to be shared with. You may type in multiple emails</a:t>
            </a:r>
          </a:p>
          <a:p>
            <a:r>
              <a:rPr lang="en-US" sz="1800" b="1"/>
              <a:t>Will this information be shared externally?</a:t>
            </a:r>
            <a:r>
              <a:rPr lang="en-US" sz="1800"/>
              <a:t> Will let us know how to best structure our finished product</a:t>
            </a:r>
          </a:p>
          <a:p>
            <a:r>
              <a:rPr lang="en-US" sz="1800" b="1"/>
              <a:t>…Meeting with the Prospect Development Team? </a:t>
            </a:r>
            <a:r>
              <a:rPr lang="en-US" sz="1800"/>
              <a:t>Have you already met with one of the PD Team members to discuss this ticket? Meetings are not required to submit a ticket but particularly encouraged before submitting a multi-pronged request</a:t>
            </a:r>
            <a:endParaRPr lang="en-US" sz="1800" b="1"/>
          </a:p>
        </p:txBody>
      </p:sp>
      <p:pic>
        <p:nvPicPr>
          <p:cNvPr id="4" name="Picture 3">
            <a:extLst>
              <a:ext uri="{FF2B5EF4-FFF2-40B4-BE49-F238E27FC236}">
                <a16:creationId xmlns:a16="http://schemas.microsoft.com/office/drawing/2014/main" id="{3215D90F-D60E-D966-222F-823347ADACE6}"/>
              </a:ext>
            </a:extLst>
          </p:cNvPr>
          <p:cNvPicPr>
            <a:picLocks noChangeAspect="1"/>
          </p:cNvPicPr>
          <p:nvPr/>
        </p:nvPicPr>
        <p:blipFill>
          <a:blip r:embed="rId3"/>
          <a:stretch>
            <a:fillRect/>
          </a:stretch>
        </p:blipFill>
        <p:spPr>
          <a:xfrm>
            <a:off x="373586" y="344155"/>
            <a:ext cx="7430639" cy="6035213"/>
          </a:xfrm>
          <a:prstGeom prst="rect">
            <a:avLst/>
          </a:prstGeom>
        </p:spPr>
      </p:pic>
    </p:spTree>
    <p:extLst>
      <p:ext uri="{BB962C8B-B14F-4D97-AF65-F5344CB8AC3E}">
        <p14:creationId xmlns:p14="http://schemas.microsoft.com/office/powerpoint/2010/main" val="3382892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88C3BC-302E-6804-F98D-4A60F194EB4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D824F1-7284-4079-9398-10FD8FAA0CF7}"/>
              </a:ext>
            </a:extLst>
          </p:cNvPr>
          <p:cNvSpPr>
            <a:spLocks noGrp="1"/>
          </p:cNvSpPr>
          <p:nvPr>
            <p:ph idx="1"/>
          </p:nvPr>
        </p:nvSpPr>
        <p:spPr>
          <a:xfrm>
            <a:off x="7927770" y="263348"/>
            <a:ext cx="4086225" cy="6205633"/>
          </a:xfrm>
        </p:spPr>
        <p:txBody>
          <a:bodyPr>
            <a:noAutofit/>
          </a:bodyPr>
          <a:lstStyle/>
          <a:p>
            <a:r>
              <a:rPr lang="en-US" sz="1400" b="1" dirty="0"/>
              <a:t>By when would you like to receive the information you are requesting? </a:t>
            </a:r>
            <a:r>
              <a:rPr lang="en-US" sz="1400" dirty="0"/>
              <a:t>This is the deadline for when you would like to get the project back. Please note:</a:t>
            </a:r>
          </a:p>
          <a:p>
            <a:pPr lvl="1"/>
            <a:r>
              <a:rPr lang="en-US" sz="1400" dirty="0"/>
              <a:t>Deadlines unless previously discussed with the PD team are considered as EOD of the date requested</a:t>
            </a:r>
          </a:p>
          <a:p>
            <a:pPr lvl="1"/>
            <a:r>
              <a:rPr lang="en-US" sz="1400" dirty="0"/>
              <a:t>Often times tickets will go through multiple team members on their way to the finish line so please allow a standard of 2 weeks turnaround time of when you submit the ticket to the deadline date</a:t>
            </a:r>
          </a:p>
          <a:p>
            <a:pPr lvl="1"/>
            <a:r>
              <a:rPr lang="en-US" sz="1400" dirty="0"/>
              <a:t>If your ticket is needed for a meeting, kindly add in buffer time of at least a few business days between the deadline and the meeting to allow for potential discussion time</a:t>
            </a:r>
            <a:endParaRPr lang="en-US" sz="1400" b="1" dirty="0"/>
          </a:p>
          <a:p>
            <a:r>
              <a:rPr lang="en-US" sz="1400" b="1" dirty="0"/>
              <a:t>What type of Prospect Development do you need?</a:t>
            </a:r>
            <a:r>
              <a:rPr lang="en-US" sz="1400" dirty="0"/>
              <a:t> Your answer will change the next page</a:t>
            </a:r>
            <a:endParaRPr lang="en-US" sz="1400" b="1" dirty="0"/>
          </a:p>
          <a:p>
            <a:pPr lvl="1" fontAlgn="base"/>
            <a:r>
              <a:rPr lang="en-US" sz="1400" b="1" dirty="0"/>
              <a:t>Data Analytics</a:t>
            </a:r>
            <a:r>
              <a:rPr lang="en-US" sz="1400" dirty="0"/>
              <a:t>: used to request data visualization reports from </a:t>
            </a:r>
            <a:r>
              <a:rPr lang="en-US" sz="1400" dirty="0">
                <a:hlinkClick r:id="rId3" tooltip="mailto:Brianna.Nally@unchealth.unc.edu"/>
              </a:rPr>
              <a:t>Brianna</a:t>
            </a:r>
            <a:endParaRPr lang="en-US" sz="1400" dirty="0"/>
          </a:p>
          <a:p>
            <a:pPr lvl="1" fontAlgn="base"/>
            <a:r>
              <a:rPr lang="en-US" sz="1400" b="1" dirty="0"/>
              <a:t>Prospect Query List:</a:t>
            </a:r>
            <a:r>
              <a:rPr lang="en-US" sz="1400" dirty="0"/>
              <a:t> used to request any data set in Davie that includes </a:t>
            </a:r>
            <a:r>
              <a:rPr lang="en-US" sz="1400" b="1" dirty="0"/>
              <a:t>patient data</a:t>
            </a:r>
            <a:r>
              <a:rPr lang="en-US" sz="1400" dirty="0"/>
              <a:t>, run by </a:t>
            </a:r>
            <a:r>
              <a:rPr lang="en-US" sz="1400" dirty="0">
                <a:hlinkClick r:id="rId4" tooltip="mailto:Abigail_Shibley@med.unc.edu"/>
              </a:rPr>
              <a:t>Abby</a:t>
            </a:r>
            <a:endParaRPr lang="en-US" sz="1400" dirty="0"/>
          </a:p>
          <a:p>
            <a:pPr lvl="1" fontAlgn="base"/>
            <a:r>
              <a:rPr lang="en-US" sz="1400" b="1" dirty="0"/>
              <a:t>Prospect Research: </a:t>
            </a:r>
            <a:r>
              <a:rPr lang="en-US" sz="1400" dirty="0"/>
              <a:t>used to request any research from </a:t>
            </a:r>
            <a:r>
              <a:rPr lang="en-US" sz="1400" dirty="0">
                <a:hlinkClick r:id="rId5" tooltip="mailto:sara.gottschalk@unchealth.unc.edu"/>
              </a:rPr>
              <a:t>Sara</a:t>
            </a:r>
            <a:r>
              <a:rPr lang="en-US" sz="1400" dirty="0"/>
              <a:t> that does </a:t>
            </a:r>
            <a:r>
              <a:rPr lang="en-US" sz="1400" b="1" dirty="0"/>
              <a:t>not</a:t>
            </a:r>
            <a:r>
              <a:rPr lang="en-US" sz="1400" dirty="0"/>
              <a:t> first require a list to be pulled from Davie</a:t>
            </a:r>
          </a:p>
          <a:p>
            <a:pPr lvl="1" fontAlgn="base"/>
            <a:r>
              <a:rPr lang="en-US" sz="1400" b="1" dirty="0"/>
              <a:t>Portfolio Management:</a:t>
            </a:r>
            <a:r>
              <a:rPr lang="en-US" sz="1400" dirty="0"/>
              <a:t> used to request any changes to be made to your portfolio in Davie, which will be done by </a:t>
            </a:r>
            <a:r>
              <a:rPr lang="en-US" sz="1400" dirty="0">
                <a:hlinkClick r:id="rId6" tooltip="mailto:chris_copsey@med.unc.edu"/>
              </a:rPr>
              <a:t>Chris</a:t>
            </a:r>
            <a:endParaRPr lang="en-US" sz="1400" b="1" dirty="0"/>
          </a:p>
        </p:txBody>
      </p:sp>
      <p:pic>
        <p:nvPicPr>
          <p:cNvPr id="4" name="Picture 3">
            <a:extLst>
              <a:ext uri="{FF2B5EF4-FFF2-40B4-BE49-F238E27FC236}">
                <a16:creationId xmlns:a16="http://schemas.microsoft.com/office/drawing/2014/main" id="{94DB02CC-0DE2-8766-68C8-A42ABB3D9EE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27866" y="452561"/>
            <a:ext cx="7704576" cy="3086167"/>
          </a:xfrm>
          <a:prstGeom prst="rect">
            <a:avLst/>
          </a:prstGeom>
        </p:spPr>
      </p:pic>
      <p:pic>
        <p:nvPicPr>
          <p:cNvPr id="5" name="Picture 4">
            <a:extLst>
              <a:ext uri="{FF2B5EF4-FFF2-40B4-BE49-F238E27FC236}">
                <a16:creationId xmlns:a16="http://schemas.microsoft.com/office/drawing/2014/main" id="{C0EC6C0C-E647-D8E5-75AD-7CFF04132A27}"/>
              </a:ext>
            </a:extLst>
          </p:cNvPr>
          <p:cNvPicPr>
            <a:picLocks noChangeAspect="1"/>
          </p:cNvPicPr>
          <p:nvPr/>
        </p:nvPicPr>
        <p:blipFill>
          <a:blip r:embed="rId8"/>
          <a:stretch>
            <a:fillRect/>
          </a:stretch>
        </p:blipFill>
        <p:spPr>
          <a:xfrm>
            <a:off x="327866" y="3921080"/>
            <a:ext cx="7462901" cy="2001184"/>
          </a:xfrm>
          <a:prstGeom prst="rect">
            <a:avLst/>
          </a:prstGeom>
          <a:ln w="38100">
            <a:solidFill>
              <a:srgbClr val="65CFFF"/>
            </a:solidFill>
          </a:ln>
        </p:spPr>
      </p:pic>
      <p:cxnSp>
        <p:nvCxnSpPr>
          <p:cNvPr id="9" name="Straight Arrow Connector 8">
            <a:extLst>
              <a:ext uri="{FF2B5EF4-FFF2-40B4-BE49-F238E27FC236}">
                <a16:creationId xmlns:a16="http://schemas.microsoft.com/office/drawing/2014/main" id="{AFA7DEFF-5B1B-9EC2-B4C0-6AC238B7D55F}"/>
              </a:ext>
            </a:extLst>
          </p:cNvPr>
          <p:cNvCxnSpPr>
            <a:cxnSpLocks/>
          </p:cNvCxnSpPr>
          <p:nvPr/>
        </p:nvCxnSpPr>
        <p:spPr>
          <a:xfrm>
            <a:off x="1371600" y="3082013"/>
            <a:ext cx="210312" cy="754909"/>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FCA8EE77-D234-656B-54D3-200F3731AC5D}"/>
              </a:ext>
            </a:extLst>
          </p:cNvPr>
          <p:cNvCxnSpPr>
            <a:cxnSpLocks/>
          </p:cNvCxnSpPr>
          <p:nvPr/>
        </p:nvCxnSpPr>
        <p:spPr>
          <a:xfrm flipH="1">
            <a:off x="5961126" y="3082013"/>
            <a:ext cx="269748" cy="764053"/>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CCB083EE-3677-533D-DD6E-C0097640D2F8}"/>
              </a:ext>
            </a:extLst>
          </p:cNvPr>
          <p:cNvCxnSpPr>
            <a:cxnSpLocks/>
          </p:cNvCxnSpPr>
          <p:nvPr/>
        </p:nvCxnSpPr>
        <p:spPr>
          <a:xfrm>
            <a:off x="3939461" y="3082013"/>
            <a:ext cx="0" cy="761051"/>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06954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34B87-6033-34ED-BA10-01839F75F72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BF001DE-D866-F3F8-C36B-674F5124B163}"/>
              </a:ext>
            </a:extLst>
          </p:cNvPr>
          <p:cNvSpPr txBox="1"/>
          <p:nvPr/>
        </p:nvSpPr>
        <p:spPr>
          <a:xfrm>
            <a:off x="3281864" y="2459504"/>
            <a:ext cx="5628271" cy="1938992"/>
          </a:xfrm>
          <a:custGeom>
            <a:avLst/>
            <a:gdLst>
              <a:gd name="csX0" fmla="*/ 0 w 5628271"/>
              <a:gd name="csY0" fmla="*/ 0 h 1938992"/>
              <a:gd name="csX1" fmla="*/ 506544 w 5628271"/>
              <a:gd name="csY1" fmla="*/ 0 h 1938992"/>
              <a:gd name="csX2" fmla="*/ 1181937 w 5628271"/>
              <a:gd name="csY2" fmla="*/ 0 h 1938992"/>
              <a:gd name="csX3" fmla="*/ 1688481 w 5628271"/>
              <a:gd name="csY3" fmla="*/ 0 h 1938992"/>
              <a:gd name="csX4" fmla="*/ 2082460 w 5628271"/>
              <a:gd name="csY4" fmla="*/ 0 h 1938992"/>
              <a:gd name="csX5" fmla="*/ 2476439 w 5628271"/>
              <a:gd name="csY5" fmla="*/ 0 h 1938992"/>
              <a:gd name="csX6" fmla="*/ 3151832 w 5628271"/>
              <a:gd name="csY6" fmla="*/ 0 h 1938992"/>
              <a:gd name="csX7" fmla="*/ 3714659 w 5628271"/>
              <a:gd name="csY7" fmla="*/ 0 h 1938992"/>
              <a:gd name="csX8" fmla="*/ 4164921 w 5628271"/>
              <a:gd name="csY8" fmla="*/ 0 h 1938992"/>
              <a:gd name="csX9" fmla="*/ 4784030 w 5628271"/>
              <a:gd name="csY9" fmla="*/ 0 h 1938992"/>
              <a:gd name="csX10" fmla="*/ 5628271 w 5628271"/>
              <a:gd name="csY10" fmla="*/ 0 h 1938992"/>
              <a:gd name="csX11" fmla="*/ 5628271 w 5628271"/>
              <a:gd name="csY11" fmla="*/ 445968 h 1938992"/>
              <a:gd name="csX12" fmla="*/ 5628271 w 5628271"/>
              <a:gd name="csY12" fmla="*/ 930716 h 1938992"/>
              <a:gd name="csX13" fmla="*/ 5628271 w 5628271"/>
              <a:gd name="csY13" fmla="*/ 1454244 h 1938992"/>
              <a:gd name="csX14" fmla="*/ 5628271 w 5628271"/>
              <a:gd name="csY14" fmla="*/ 1938992 h 1938992"/>
              <a:gd name="csX15" fmla="*/ 5234292 w 5628271"/>
              <a:gd name="csY15" fmla="*/ 1938992 h 1938992"/>
              <a:gd name="csX16" fmla="*/ 4558900 w 5628271"/>
              <a:gd name="csY16" fmla="*/ 1938992 h 1938992"/>
              <a:gd name="csX17" fmla="*/ 3883507 w 5628271"/>
              <a:gd name="csY17" fmla="*/ 1938992 h 1938992"/>
              <a:gd name="csX18" fmla="*/ 3208114 w 5628271"/>
              <a:gd name="csY18" fmla="*/ 1938992 h 1938992"/>
              <a:gd name="csX19" fmla="*/ 2532722 w 5628271"/>
              <a:gd name="csY19" fmla="*/ 1938992 h 1938992"/>
              <a:gd name="csX20" fmla="*/ 2138743 w 5628271"/>
              <a:gd name="csY20" fmla="*/ 1938992 h 1938992"/>
              <a:gd name="csX21" fmla="*/ 1463350 w 5628271"/>
              <a:gd name="csY21" fmla="*/ 1938992 h 1938992"/>
              <a:gd name="csX22" fmla="*/ 900523 w 5628271"/>
              <a:gd name="csY22" fmla="*/ 1938992 h 1938992"/>
              <a:gd name="csX23" fmla="*/ 0 w 5628271"/>
              <a:gd name="csY23" fmla="*/ 1938992 h 1938992"/>
              <a:gd name="csX24" fmla="*/ 0 w 5628271"/>
              <a:gd name="csY24" fmla="*/ 1415464 h 1938992"/>
              <a:gd name="csX25" fmla="*/ 0 w 5628271"/>
              <a:gd name="csY25" fmla="*/ 930716 h 1938992"/>
              <a:gd name="csX26" fmla="*/ 0 w 5628271"/>
              <a:gd name="csY26" fmla="*/ 445968 h 1938992"/>
              <a:gd name="csX27" fmla="*/ 0 w 5628271"/>
              <a:gd name="csY27" fmla="*/ 0 h 19389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5628271" h="1938992" fill="none" extrusionOk="0">
                <a:moveTo>
                  <a:pt x="0" y="0"/>
                </a:moveTo>
                <a:cubicBezTo>
                  <a:pt x="112263" y="-5055"/>
                  <a:pt x="362993" y="12623"/>
                  <a:pt x="506544" y="0"/>
                </a:cubicBezTo>
                <a:cubicBezTo>
                  <a:pt x="650095" y="-12623"/>
                  <a:pt x="939859" y="54046"/>
                  <a:pt x="1181937" y="0"/>
                </a:cubicBezTo>
                <a:cubicBezTo>
                  <a:pt x="1424015" y="-54046"/>
                  <a:pt x="1537464" y="19188"/>
                  <a:pt x="1688481" y="0"/>
                </a:cubicBezTo>
                <a:cubicBezTo>
                  <a:pt x="1839498" y="-19188"/>
                  <a:pt x="1960927" y="18250"/>
                  <a:pt x="2082460" y="0"/>
                </a:cubicBezTo>
                <a:cubicBezTo>
                  <a:pt x="2203993" y="-18250"/>
                  <a:pt x="2339247" y="43728"/>
                  <a:pt x="2476439" y="0"/>
                </a:cubicBezTo>
                <a:cubicBezTo>
                  <a:pt x="2613631" y="-43728"/>
                  <a:pt x="2913026" y="72049"/>
                  <a:pt x="3151832" y="0"/>
                </a:cubicBezTo>
                <a:cubicBezTo>
                  <a:pt x="3390638" y="-72049"/>
                  <a:pt x="3497395" y="53914"/>
                  <a:pt x="3714659" y="0"/>
                </a:cubicBezTo>
                <a:cubicBezTo>
                  <a:pt x="3931923" y="-53914"/>
                  <a:pt x="4044440" y="25466"/>
                  <a:pt x="4164921" y="0"/>
                </a:cubicBezTo>
                <a:cubicBezTo>
                  <a:pt x="4285402" y="-25466"/>
                  <a:pt x="4514029" y="40770"/>
                  <a:pt x="4784030" y="0"/>
                </a:cubicBezTo>
                <a:cubicBezTo>
                  <a:pt x="5054031" y="-40770"/>
                  <a:pt x="5241012" y="76844"/>
                  <a:pt x="5628271" y="0"/>
                </a:cubicBezTo>
                <a:cubicBezTo>
                  <a:pt x="5639820" y="132176"/>
                  <a:pt x="5598116" y="347090"/>
                  <a:pt x="5628271" y="445968"/>
                </a:cubicBezTo>
                <a:cubicBezTo>
                  <a:pt x="5658426" y="544846"/>
                  <a:pt x="5616025" y="710761"/>
                  <a:pt x="5628271" y="930716"/>
                </a:cubicBezTo>
                <a:cubicBezTo>
                  <a:pt x="5640517" y="1150671"/>
                  <a:pt x="5605751" y="1259838"/>
                  <a:pt x="5628271" y="1454244"/>
                </a:cubicBezTo>
                <a:cubicBezTo>
                  <a:pt x="5650791" y="1648650"/>
                  <a:pt x="5576779" y="1747820"/>
                  <a:pt x="5628271" y="1938992"/>
                </a:cubicBezTo>
                <a:cubicBezTo>
                  <a:pt x="5496143" y="1982357"/>
                  <a:pt x="5413609" y="1893206"/>
                  <a:pt x="5234292" y="1938992"/>
                </a:cubicBezTo>
                <a:cubicBezTo>
                  <a:pt x="5054975" y="1984778"/>
                  <a:pt x="4751863" y="1874002"/>
                  <a:pt x="4558900" y="1938992"/>
                </a:cubicBezTo>
                <a:cubicBezTo>
                  <a:pt x="4365937" y="2003982"/>
                  <a:pt x="4071652" y="1922297"/>
                  <a:pt x="3883507" y="1938992"/>
                </a:cubicBezTo>
                <a:cubicBezTo>
                  <a:pt x="3695362" y="1955687"/>
                  <a:pt x="3429575" y="1904619"/>
                  <a:pt x="3208114" y="1938992"/>
                </a:cubicBezTo>
                <a:cubicBezTo>
                  <a:pt x="2986653" y="1973365"/>
                  <a:pt x="2699656" y="1868888"/>
                  <a:pt x="2532722" y="1938992"/>
                </a:cubicBezTo>
                <a:cubicBezTo>
                  <a:pt x="2365788" y="2009096"/>
                  <a:pt x="2284041" y="1908681"/>
                  <a:pt x="2138743" y="1938992"/>
                </a:cubicBezTo>
                <a:cubicBezTo>
                  <a:pt x="1993445" y="1969303"/>
                  <a:pt x="1737566" y="1866077"/>
                  <a:pt x="1463350" y="1938992"/>
                </a:cubicBezTo>
                <a:cubicBezTo>
                  <a:pt x="1189134" y="2011907"/>
                  <a:pt x="1126100" y="1938912"/>
                  <a:pt x="900523" y="1938992"/>
                </a:cubicBezTo>
                <a:cubicBezTo>
                  <a:pt x="674946" y="1939072"/>
                  <a:pt x="446680" y="1899821"/>
                  <a:pt x="0" y="1938992"/>
                </a:cubicBezTo>
                <a:cubicBezTo>
                  <a:pt x="-22091" y="1744498"/>
                  <a:pt x="26786" y="1639884"/>
                  <a:pt x="0" y="1415464"/>
                </a:cubicBezTo>
                <a:cubicBezTo>
                  <a:pt x="-26786" y="1191044"/>
                  <a:pt x="28861" y="1102586"/>
                  <a:pt x="0" y="930716"/>
                </a:cubicBezTo>
                <a:cubicBezTo>
                  <a:pt x="-28861" y="758846"/>
                  <a:pt x="36465" y="617188"/>
                  <a:pt x="0" y="445968"/>
                </a:cubicBezTo>
                <a:cubicBezTo>
                  <a:pt x="-36465" y="274748"/>
                  <a:pt x="52292" y="124362"/>
                  <a:pt x="0" y="0"/>
                </a:cubicBezTo>
                <a:close/>
              </a:path>
              <a:path w="5628271" h="1938992" stroke="0" extrusionOk="0">
                <a:moveTo>
                  <a:pt x="0" y="0"/>
                </a:moveTo>
                <a:cubicBezTo>
                  <a:pt x="180813" y="-5644"/>
                  <a:pt x="331963" y="2674"/>
                  <a:pt x="450262" y="0"/>
                </a:cubicBezTo>
                <a:cubicBezTo>
                  <a:pt x="568561" y="-2674"/>
                  <a:pt x="832802" y="54833"/>
                  <a:pt x="1013089" y="0"/>
                </a:cubicBezTo>
                <a:cubicBezTo>
                  <a:pt x="1193376" y="-54833"/>
                  <a:pt x="1373385" y="38818"/>
                  <a:pt x="1519633" y="0"/>
                </a:cubicBezTo>
                <a:cubicBezTo>
                  <a:pt x="1665881" y="-38818"/>
                  <a:pt x="1907704" y="32380"/>
                  <a:pt x="2026178" y="0"/>
                </a:cubicBezTo>
                <a:cubicBezTo>
                  <a:pt x="2144653" y="-32380"/>
                  <a:pt x="2467391" y="53156"/>
                  <a:pt x="2645287" y="0"/>
                </a:cubicBezTo>
                <a:cubicBezTo>
                  <a:pt x="2823183" y="-53156"/>
                  <a:pt x="2981052" y="59946"/>
                  <a:pt x="3151832" y="0"/>
                </a:cubicBezTo>
                <a:cubicBezTo>
                  <a:pt x="3322613" y="-59946"/>
                  <a:pt x="3564221" y="49796"/>
                  <a:pt x="3770942" y="0"/>
                </a:cubicBezTo>
                <a:cubicBezTo>
                  <a:pt x="3977663" y="-49796"/>
                  <a:pt x="4104842" y="24824"/>
                  <a:pt x="4221203" y="0"/>
                </a:cubicBezTo>
                <a:cubicBezTo>
                  <a:pt x="4337564" y="-24824"/>
                  <a:pt x="4748901" y="53017"/>
                  <a:pt x="4896596" y="0"/>
                </a:cubicBezTo>
                <a:cubicBezTo>
                  <a:pt x="5044291" y="-53017"/>
                  <a:pt x="5402583" y="59553"/>
                  <a:pt x="5628271" y="0"/>
                </a:cubicBezTo>
                <a:cubicBezTo>
                  <a:pt x="5645628" y="156450"/>
                  <a:pt x="5623196" y="263697"/>
                  <a:pt x="5628271" y="426578"/>
                </a:cubicBezTo>
                <a:cubicBezTo>
                  <a:pt x="5633346" y="589459"/>
                  <a:pt x="5571209" y="704706"/>
                  <a:pt x="5628271" y="911326"/>
                </a:cubicBezTo>
                <a:cubicBezTo>
                  <a:pt x="5685333" y="1117946"/>
                  <a:pt x="5577321" y="1199634"/>
                  <a:pt x="5628271" y="1337904"/>
                </a:cubicBezTo>
                <a:cubicBezTo>
                  <a:pt x="5679221" y="1476174"/>
                  <a:pt x="5560237" y="1775147"/>
                  <a:pt x="5628271" y="1938992"/>
                </a:cubicBezTo>
                <a:cubicBezTo>
                  <a:pt x="5428359" y="2013151"/>
                  <a:pt x="5162161" y="1917378"/>
                  <a:pt x="5009161" y="1938992"/>
                </a:cubicBezTo>
                <a:cubicBezTo>
                  <a:pt x="4856161" y="1960606"/>
                  <a:pt x="4780171" y="1890328"/>
                  <a:pt x="4558900" y="1938992"/>
                </a:cubicBezTo>
                <a:cubicBezTo>
                  <a:pt x="4337629" y="1987656"/>
                  <a:pt x="4089246" y="1858036"/>
                  <a:pt x="3883507" y="1938992"/>
                </a:cubicBezTo>
                <a:cubicBezTo>
                  <a:pt x="3677768" y="2019948"/>
                  <a:pt x="3406500" y="1893766"/>
                  <a:pt x="3208114" y="1938992"/>
                </a:cubicBezTo>
                <a:cubicBezTo>
                  <a:pt x="3009728" y="1984218"/>
                  <a:pt x="2917536" y="1923904"/>
                  <a:pt x="2701570" y="1938992"/>
                </a:cubicBezTo>
                <a:cubicBezTo>
                  <a:pt x="2485604" y="1954080"/>
                  <a:pt x="2421034" y="1881951"/>
                  <a:pt x="2195026" y="1938992"/>
                </a:cubicBezTo>
                <a:cubicBezTo>
                  <a:pt x="1969018" y="1996033"/>
                  <a:pt x="1768931" y="1931920"/>
                  <a:pt x="1632199" y="1938992"/>
                </a:cubicBezTo>
                <a:cubicBezTo>
                  <a:pt x="1495467" y="1946064"/>
                  <a:pt x="1189746" y="1932476"/>
                  <a:pt x="956806" y="1938992"/>
                </a:cubicBezTo>
                <a:cubicBezTo>
                  <a:pt x="723866" y="1945508"/>
                  <a:pt x="665287" y="1895267"/>
                  <a:pt x="562827" y="1938992"/>
                </a:cubicBezTo>
                <a:cubicBezTo>
                  <a:pt x="460367" y="1982717"/>
                  <a:pt x="245306" y="1885629"/>
                  <a:pt x="0" y="1938992"/>
                </a:cubicBezTo>
                <a:cubicBezTo>
                  <a:pt x="-55552" y="1802026"/>
                  <a:pt x="13649" y="1636623"/>
                  <a:pt x="0" y="1434854"/>
                </a:cubicBezTo>
                <a:cubicBezTo>
                  <a:pt x="-13649" y="1233085"/>
                  <a:pt x="13315" y="1211809"/>
                  <a:pt x="0" y="1008276"/>
                </a:cubicBezTo>
                <a:cubicBezTo>
                  <a:pt x="-13315" y="804743"/>
                  <a:pt x="13700" y="726570"/>
                  <a:pt x="0" y="562308"/>
                </a:cubicBezTo>
                <a:cubicBezTo>
                  <a:pt x="-13700" y="398046"/>
                  <a:pt x="13218" y="246485"/>
                  <a:pt x="0" y="0"/>
                </a:cubicBezTo>
                <a:close/>
              </a:path>
            </a:pathLst>
          </a:custGeom>
          <a:solidFill>
            <a:schemeClr val="tx2">
              <a:lumMod val="25000"/>
              <a:lumOff val="75000"/>
            </a:schemeClr>
          </a:solidFill>
          <a:ln>
            <a:solidFill>
              <a:schemeClr val="accent1"/>
            </a:solidFill>
            <a:extLst>
              <a:ext uri="{C807C97D-BFC1-408E-A445-0C87EB9F89A2}">
                <ask:lineSketchStyleProps xmlns:ask="http://schemas.microsoft.com/office/drawing/2018/sketchyshapes" sd="1786014039">
                  <a:prstGeom prst="rect">
                    <a:avLst/>
                  </a:prstGeom>
                  <ask:type>
                    <ask:lineSketchScribble/>
                  </ask:type>
                </ask:lineSketchStyleProps>
              </a:ext>
            </a:extLst>
          </a:ln>
        </p:spPr>
        <p:txBody>
          <a:bodyPr wrap="square" rtlCol="0">
            <a:spAutoFit/>
          </a:bodyPr>
          <a:lstStyle/>
          <a:p>
            <a:pPr algn="ctr"/>
            <a:r>
              <a:rPr lang="en-US" sz="6000" b="1" dirty="0">
                <a:solidFill>
                  <a:schemeClr val="bg1"/>
                </a:solidFill>
              </a:rPr>
              <a:t>Data Analytics Option</a:t>
            </a:r>
            <a:endParaRPr lang="en-US" sz="6000" dirty="0">
              <a:solidFill>
                <a:schemeClr val="bg1"/>
              </a:solidFill>
            </a:endParaRPr>
          </a:p>
        </p:txBody>
      </p:sp>
    </p:spTree>
    <p:extLst>
      <p:ext uri="{BB962C8B-B14F-4D97-AF65-F5344CB8AC3E}">
        <p14:creationId xmlns:p14="http://schemas.microsoft.com/office/powerpoint/2010/main" val="959503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D6E7D-0A3B-FDF4-F418-7C3A145BA48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8BE2F66-F410-8834-B84C-62CDAE257211}"/>
              </a:ext>
            </a:extLst>
          </p:cNvPr>
          <p:cNvSpPr>
            <a:spLocks noGrp="1"/>
          </p:cNvSpPr>
          <p:nvPr>
            <p:ph idx="1"/>
          </p:nvPr>
        </p:nvSpPr>
        <p:spPr>
          <a:xfrm>
            <a:off x="7927770" y="623759"/>
            <a:ext cx="4086225" cy="5610482"/>
          </a:xfrm>
        </p:spPr>
        <p:txBody>
          <a:bodyPr>
            <a:noAutofit/>
          </a:bodyPr>
          <a:lstStyle/>
          <a:p>
            <a:pPr marL="0" indent="0" fontAlgn="base">
              <a:buNone/>
            </a:pPr>
            <a:r>
              <a:rPr lang="en-US" sz="1800" b="1" dirty="0"/>
              <a:t>Data Analytics</a:t>
            </a:r>
            <a:r>
              <a:rPr lang="en-US" sz="1800" dirty="0"/>
              <a:t>: used to request data visualization reports from </a:t>
            </a:r>
            <a:r>
              <a:rPr lang="en-US" sz="1800" dirty="0">
                <a:hlinkClick r:id="rId3" tooltip="mailto:Brianna.Nally@unchealth.unc.edu"/>
              </a:rPr>
              <a:t>Brianna</a:t>
            </a:r>
            <a:endParaRPr lang="en-US" sz="1800" dirty="0"/>
          </a:p>
          <a:p>
            <a:pPr fontAlgn="base"/>
            <a:r>
              <a:rPr lang="en-US" sz="1800" b="1" dirty="0"/>
              <a:t>Please describe what you would like analyzed. </a:t>
            </a:r>
            <a:r>
              <a:rPr lang="en-US" sz="1800" dirty="0"/>
              <a:t>Type your request into the word box, including necessary information about the data you would like reported on. </a:t>
            </a:r>
            <a:r>
              <a:rPr lang="en-US" sz="1800" b="1" dirty="0"/>
              <a:t>Do not include any PHI here</a:t>
            </a:r>
          </a:p>
          <a:p>
            <a:pPr fontAlgn="base"/>
            <a:r>
              <a:rPr lang="en-US" sz="1800" dirty="0"/>
              <a:t>Select </a:t>
            </a:r>
            <a:r>
              <a:rPr lang="en-US" sz="1800" b="1" dirty="0"/>
              <a:t>Submit</a:t>
            </a:r>
            <a:r>
              <a:rPr lang="en-US" sz="1800" dirty="0"/>
              <a:t> to send your request to Brianna (with Chris cc’d). She will be in touch with any questions and/or information about project completion</a:t>
            </a:r>
          </a:p>
        </p:txBody>
      </p:sp>
      <p:pic>
        <p:nvPicPr>
          <p:cNvPr id="6" name="Picture 5">
            <a:extLst>
              <a:ext uri="{FF2B5EF4-FFF2-40B4-BE49-F238E27FC236}">
                <a16:creationId xmlns:a16="http://schemas.microsoft.com/office/drawing/2014/main" id="{847CE506-F8D2-E063-395B-038766F248B1}"/>
              </a:ext>
            </a:extLst>
          </p:cNvPr>
          <p:cNvPicPr>
            <a:picLocks noChangeAspect="1"/>
          </p:cNvPicPr>
          <p:nvPr/>
        </p:nvPicPr>
        <p:blipFill>
          <a:blip r:embed="rId4"/>
          <a:stretch>
            <a:fillRect/>
          </a:stretch>
        </p:blipFill>
        <p:spPr>
          <a:xfrm>
            <a:off x="481082" y="623759"/>
            <a:ext cx="7446688" cy="5610482"/>
          </a:xfrm>
          <a:prstGeom prst="rect">
            <a:avLst/>
          </a:prstGeom>
        </p:spPr>
      </p:pic>
    </p:spTree>
    <p:extLst>
      <p:ext uri="{BB962C8B-B14F-4D97-AF65-F5344CB8AC3E}">
        <p14:creationId xmlns:p14="http://schemas.microsoft.com/office/powerpoint/2010/main" val="5485596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9A67D-ACE6-B7F3-E032-6CC4872BF9A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23425DB-7186-82CD-3C57-A65F7DA7F134}"/>
              </a:ext>
            </a:extLst>
          </p:cNvPr>
          <p:cNvSpPr txBox="1"/>
          <p:nvPr/>
        </p:nvSpPr>
        <p:spPr>
          <a:xfrm>
            <a:off x="2509820" y="2459504"/>
            <a:ext cx="7172360" cy="1938992"/>
          </a:xfrm>
          <a:custGeom>
            <a:avLst/>
            <a:gdLst>
              <a:gd name="csX0" fmla="*/ 0 w 7172360"/>
              <a:gd name="csY0" fmla="*/ 0 h 1938992"/>
              <a:gd name="csX1" fmla="*/ 669420 w 7172360"/>
              <a:gd name="csY1" fmla="*/ 0 h 1938992"/>
              <a:gd name="csX2" fmla="*/ 1123670 w 7172360"/>
              <a:gd name="csY2" fmla="*/ 0 h 1938992"/>
              <a:gd name="csX3" fmla="*/ 1793090 w 7172360"/>
              <a:gd name="csY3" fmla="*/ 0 h 1938992"/>
              <a:gd name="csX4" fmla="*/ 2462510 w 7172360"/>
              <a:gd name="csY4" fmla="*/ 0 h 1938992"/>
              <a:gd name="csX5" fmla="*/ 2916760 w 7172360"/>
              <a:gd name="csY5" fmla="*/ 0 h 1938992"/>
              <a:gd name="csX6" fmla="*/ 3514456 w 7172360"/>
              <a:gd name="csY6" fmla="*/ 0 h 1938992"/>
              <a:gd name="csX7" fmla="*/ 4183877 w 7172360"/>
              <a:gd name="csY7" fmla="*/ 0 h 1938992"/>
              <a:gd name="csX8" fmla="*/ 4566403 w 7172360"/>
              <a:gd name="csY8" fmla="*/ 0 h 1938992"/>
              <a:gd name="csX9" fmla="*/ 5307546 w 7172360"/>
              <a:gd name="csY9" fmla="*/ 0 h 1938992"/>
              <a:gd name="csX10" fmla="*/ 5761796 w 7172360"/>
              <a:gd name="csY10" fmla="*/ 0 h 1938992"/>
              <a:gd name="csX11" fmla="*/ 6287769 w 7172360"/>
              <a:gd name="csY11" fmla="*/ 0 h 1938992"/>
              <a:gd name="csX12" fmla="*/ 7172360 w 7172360"/>
              <a:gd name="csY12" fmla="*/ 0 h 1938992"/>
              <a:gd name="csX13" fmla="*/ 7172360 w 7172360"/>
              <a:gd name="csY13" fmla="*/ 445968 h 1938992"/>
              <a:gd name="csX14" fmla="*/ 7172360 w 7172360"/>
              <a:gd name="csY14" fmla="*/ 872546 h 1938992"/>
              <a:gd name="csX15" fmla="*/ 7172360 w 7172360"/>
              <a:gd name="csY15" fmla="*/ 1396074 h 1938992"/>
              <a:gd name="csX16" fmla="*/ 7172360 w 7172360"/>
              <a:gd name="csY16" fmla="*/ 1938992 h 1938992"/>
              <a:gd name="csX17" fmla="*/ 6646387 w 7172360"/>
              <a:gd name="csY17" fmla="*/ 1938992 h 1938992"/>
              <a:gd name="csX18" fmla="*/ 5905243 w 7172360"/>
              <a:gd name="csY18" fmla="*/ 1938992 h 1938992"/>
              <a:gd name="csX19" fmla="*/ 5307546 w 7172360"/>
              <a:gd name="csY19" fmla="*/ 1938992 h 1938992"/>
              <a:gd name="csX20" fmla="*/ 4925021 w 7172360"/>
              <a:gd name="csY20" fmla="*/ 1938992 h 1938992"/>
              <a:gd name="csX21" fmla="*/ 4542495 w 7172360"/>
              <a:gd name="csY21" fmla="*/ 1938992 h 1938992"/>
              <a:gd name="csX22" fmla="*/ 3801351 w 7172360"/>
              <a:gd name="csY22" fmla="*/ 1938992 h 1938992"/>
              <a:gd name="csX23" fmla="*/ 3060207 w 7172360"/>
              <a:gd name="csY23" fmla="*/ 1938992 h 1938992"/>
              <a:gd name="csX24" fmla="*/ 2462510 w 7172360"/>
              <a:gd name="csY24" fmla="*/ 1938992 h 1938992"/>
              <a:gd name="csX25" fmla="*/ 1793090 w 7172360"/>
              <a:gd name="csY25" fmla="*/ 1938992 h 1938992"/>
              <a:gd name="csX26" fmla="*/ 1123670 w 7172360"/>
              <a:gd name="csY26" fmla="*/ 1938992 h 1938992"/>
              <a:gd name="csX27" fmla="*/ 0 w 7172360"/>
              <a:gd name="csY27" fmla="*/ 1938992 h 1938992"/>
              <a:gd name="csX28" fmla="*/ 0 w 7172360"/>
              <a:gd name="csY28" fmla="*/ 1473634 h 1938992"/>
              <a:gd name="csX29" fmla="*/ 0 w 7172360"/>
              <a:gd name="csY29" fmla="*/ 1027666 h 1938992"/>
              <a:gd name="csX30" fmla="*/ 0 w 7172360"/>
              <a:gd name="csY30" fmla="*/ 562308 h 1938992"/>
              <a:gd name="csX31" fmla="*/ 0 w 7172360"/>
              <a:gd name="csY31" fmla="*/ 0 h 19389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7172360" h="1938992" fill="none" extrusionOk="0">
                <a:moveTo>
                  <a:pt x="0" y="0"/>
                </a:moveTo>
                <a:cubicBezTo>
                  <a:pt x="264234" y="-52945"/>
                  <a:pt x="505038" y="42286"/>
                  <a:pt x="669420" y="0"/>
                </a:cubicBezTo>
                <a:cubicBezTo>
                  <a:pt x="833802" y="-42286"/>
                  <a:pt x="1018396" y="16867"/>
                  <a:pt x="1123670" y="0"/>
                </a:cubicBezTo>
                <a:cubicBezTo>
                  <a:pt x="1228944" y="-16867"/>
                  <a:pt x="1616473" y="62624"/>
                  <a:pt x="1793090" y="0"/>
                </a:cubicBezTo>
                <a:cubicBezTo>
                  <a:pt x="1969707" y="-62624"/>
                  <a:pt x="2260468" y="70398"/>
                  <a:pt x="2462510" y="0"/>
                </a:cubicBezTo>
                <a:cubicBezTo>
                  <a:pt x="2664552" y="-70398"/>
                  <a:pt x="2710499" y="49281"/>
                  <a:pt x="2916760" y="0"/>
                </a:cubicBezTo>
                <a:cubicBezTo>
                  <a:pt x="3123021" y="-49281"/>
                  <a:pt x="3250415" y="64486"/>
                  <a:pt x="3514456" y="0"/>
                </a:cubicBezTo>
                <a:cubicBezTo>
                  <a:pt x="3778497" y="-64486"/>
                  <a:pt x="4015528" y="55301"/>
                  <a:pt x="4183877" y="0"/>
                </a:cubicBezTo>
                <a:cubicBezTo>
                  <a:pt x="4352226" y="-55301"/>
                  <a:pt x="4416632" y="38565"/>
                  <a:pt x="4566403" y="0"/>
                </a:cubicBezTo>
                <a:cubicBezTo>
                  <a:pt x="4716174" y="-38565"/>
                  <a:pt x="5111988" y="87796"/>
                  <a:pt x="5307546" y="0"/>
                </a:cubicBezTo>
                <a:cubicBezTo>
                  <a:pt x="5503104" y="-87796"/>
                  <a:pt x="5617931" y="42397"/>
                  <a:pt x="5761796" y="0"/>
                </a:cubicBezTo>
                <a:cubicBezTo>
                  <a:pt x="5905661" y="-42397"/>
                  <a:pt x="6120234" y="17772"/>
                  <a:pt x="6287769" y="0"/>
                </a:cubicBezTo>
                <a:cubicBezTo>
                  <a:pt x="6455304" y="-17772"/>
                  <a:pt x="6989610" y="36110"/>
                  <a:pt x="7172360" y="0"/>
                </a:cubicBezTo>
                <a:cubicBezTo>
                  <a:pt x="7208553" y="132192"/>
                  <a:pt x="7148390" y="319382"/>
                  <a:pt x="7172360" y="445968"/>
                </a:cubicBezTo>
                <a:cubicBezTo>
                  <a:pt x="7196330" y="572554"/>
                  <a:pt x="7160325" y="715534"/>
                  <a:pt x="7172360" y="872546"/>
                </a:cubicBezTo>
                <a:cubicBezTo>
                  <a:pt x="7184395" y="1029558"/>
                  <a:pt x="7137565" y="1250902"/>
                  <a:pt x="7172360" y="1396074"/>
                </a:cubicBezTo>
                <a:cubicBezTo>
                  <a:pt x="7207155" y="1541246"/>
                  <a:pt x="7114477" y="1778527"/>
                  <a:pt x="7172360" y="1938992"/>
                </a:cubicBezTo>
                <a:cubicBezTo>
                  <a:pt x="6936140" y="1990517"/>
                  <a:pt x="6772034" y="1885508"/>
                  <a:pt x="6646387" y="1938992"/>
                </a:cubicBezTo>
                <a:cubicBezTo>
                  <a:pt x="6520740" y="1992476"/>
                  <a:pt x="6224415" y="1915642"/>
                  <a:pt x="5905243" y="1938992"/>
                </a:cubicBezTo>
                <a:cubicBezTo>
                  <a:pt x="5586071" y="1962342"/>
                  <a:pt x="5586565" y="1935003"/>
                  <a:pt x="5307546" y="1938992"/>
                </a:cubicBezTo>
                <a:cubicBezTo>
                  <a:pt x="5028527" y="1942981"/>
                  <a:pt x="5074966" y="1923182"/>
                  <a:pt x="4925021" y="1938992"/>
                </a:cubicBezTo>
                <a:cubicBezTo>
                  <a:pt x="4775077" y="1954802"/>
                  <a:pt x="4699327" y="1938408"/>
                  <a:pt x="4542495" y="1938992"/>
                </a:cubicBezTo>
                <a:cubicBezTo>
                  <a:pt x="4385663" y="1939576"/>
                  <a:pt x="3993432" y="1851483"/>
                  <a:pt x="3801351" y="1938992"/>
                </a:cubicBezTo>
                <a:cubicBezTo>
                  <a:pt x="3609270" y="2026501"/>
                  <a:pt x="3379800" y="1898970"/>
                  <a:pt x="3060207" y="1938992"/>
                </a:cubicBezTo>
                <a:cubicBezTo>
                  <a:pt x="2740614" y="1979014"/>
                  <a:pt x="2617950" y="1926104"/>
                  <a:pt x="2462510" y="1938992"/>
                </a:cubicBezTo>
                <a:cubicBezTo>
                  <a:pt x="2307070" y="1951880"/>
                  <a:pt x="2125683" y="1864373"/>
                  <a:pt x="1793090" y="1938992"/>
                </a:cubicBezTo>
                <a:cubicBezTo>
                  <a:pt x="1460497" y="2013611"/>
                  <a:pt x="1373999" y="1938543"/>
                  <a:pt x="1123670" y="1938992"/>
                </a:cubicBezTo>
                <a:cubicBezTo>
                  <a:pt x="873341" y="1939441"/>
                  <a:pt x="266326" y="1929691"/>
                  <a:pt x="0" y="1938992"/>
                </a:cubicBezTo>
                <a:cubicBezTo>
                  <a:pt x="-41602" y="1799115"/>
                  <a:pt x="38593" y="1566834"/>
                  <a:pt x="0" y="1473634"/>
                </a:cubicBezTo>
                <a:cubicBezTo>
                  <a:pt x="-38593" y="1380434"/>
                  <a:pt x="13739" y="1206852"/>
                  <a:pt x="0" y="1027666"/>
                </a:cubicBezTo>
                <a:cubicBezTo>
                  <a:pt x="-13739" y="848480"/>
                  <a:pt x="6493" y="730404"/>
                  <a:pt x="0" y="562308"/>
                </a:cubicBezTo>
                <a:cubicBezTo>
                  <a:pt x="-6493" y="394212"/>
                  <a:pt x="24677" y="170786"/>
                  <a:pt x="0" y="0"/>
                </a:cubicBezTo>
                <a:close/>
              </a:path>
              <a:path w="7172360" h="1938992" stroke="0" extrusionOk="0">
                <a:moveTo>
                  <a:pt x="0" y="0"/>
                </a:moveTo>
                <a:cubicBezTo>
                  <a:pt x="118945" y="-20837"/>
                  <a:pt x="296802" y="749"/>
                  <a:pt x="454249" y="0"/>
                </a:cubicBezTo>
                <a:cubicBezTo>
                  <a:pt x="611696" y="-749"/>
                  <a:pt x="830127" y="63498"/>
                  <a:pt x="1051946" y="0"/>
                </a:cubicBezTo>
                <a:cubicBezTo>
                  <a:pt x="1273765" y="-63498"/>
                  <a:pt x="1351713" y="15864"/>
                  <a:pt x="1577919" y="0"/>
                </a:cubicBezTo>
                <a:cubicBezTo>
                  <a:pt x="1804125" y="-15864"/>
                  <a:pt x="1867142" y="46998"/>
                  <a:pt x="2103892" y="0"/>
                </a:cubicBezTo>
                <a:cubicBezTo>
                  <a:pt x="2340642" y="-46998"/>
                  <a:pt x="2472459" y="5294"/>
                  <a:pt x="2773313" y="0"/>
                </a:cubicBezTo>
                <a:cubicBezTo>
                  <a:pt x="3074167" y="-5294"/>
                  <a:pt x="3135654" y="22701"/>
                  <a:pt x="3299286" y="0"/>
                </a:cubicBezTo>
                <a:cubicBezTo>
                  <a:pt x="3462918" y="-22701"/>
                  <a:pt x="3736258" y="43500"/>
                  <a:pt x="3968706" y="0"/>
                </a:cubicBezTo>
                <a:cubicBezTo>
                  <a:pt x="4201154" y="-43500"/>
                  <a:pt x="4319304" y="33363"/>
                  <a:pt x="4422955" y="0"/>
                </a:cubicBezTo>
                <a:cubicBezTo>
                  <a:pt x="4526606" y="-33363"/>
                  <a:pt x="4967378" y="69810"/>
                  <a:pt x="5164099" y="0"/>
                </a:cubicBezTo>
                <a:cubicBezTo>
                  <a:pt x="5360820" y="-69810"/>
                  <a:pt x="5357744" y="5548"/>
                  <a:pt x="5546625" y="0"/>
                </a:cubicBezTo>
                <a:cubicBezTo>
                  <a:pt x="5735506" y="-5548"/>
                  <a:pt x="5799752" y="21114"/>
                  <a:pt x="5929151" y="0"/>
                </a:cubicBezTo>
                <a:cubicBezTo>
                  <a:pt x="6058550" y="-21114"/>
                  <a:pt x="6337474" y="60304"/>
                  <a:pt x="6598571" y="0"/>
                </a:cubicBezTo>
                <a:cubicBezTo>
                  <a:pt x="6859668" y="-60304"/>
                  <a:pt x="6939628" y="68671"/>
                  <a:pt x="7172360" y="0"/>
                </a:cubicBezTo>
                <a:cubicBezTo>
                  <a:pt x="7218994" y="104829"/>
                  <a:pt x="7158261" y="241927"/>
                  <a:pt x="7172360" y="445968"/>
                </a:cubicBezTo>
                <a:cubicBezTo>
                  <a:pt x="7186459" y="650009"/>
                  <a:pt x="7151681" y="831657"/>
                  <a:pt x="7172360" y="950106"/>
                </a:cubicBezTo>
                <a:cubicBezTo>
                  <a:pt x="7193039" y="1068555"/>
                  <a:pt x="7163020" y="1330446"/>
                  <a:pt x="7172360" y="1434854"/>
                </a:cubicBezTo>
                <a:cubicBezTo>
                  <a:pt x="7181700" y="1539262"/>
                  <a:pt x="7125019" y="1789297"/>
                  <a:pt x="7172360" y="1938992"/>
                </a:cubicBezTo>
                <a:cubicBezTo>
                  <a:pt x="7061785" y="1948006"/>
                  <a:pt x="6889011" y="1913482"/>
                  <a:pt x="6718111" y="1938992"/>
                </a:cubicBezTo>
                <a:cubicBezTo>
                  <a:pt x="6547211" y="1964502"/>
                  <a:pt x="6410553" y="1888699"/>
                  <a:pt x="6192137" y="1938992"/>
                </a:cubicBezTo>
                <a:cubicBezTo>
                  <a:pt x="5973721" y="1989285"/>
                  <a:pt x="5922924" y="1912636"/>
                  <a:pt x="5666164" y="1938992"/>
                </a:cubicBezTo>
                <a:cubicBezTo>
                  <a:pt x="5409404" y="1965348"/>
                  <a:pt x="5353948" y="1905800"/>
                  <a:pt x="5068468" y="1938992"/>
                </a:cubicBezTo>
                <a:cubicBezTo>
                  <a:pt x="4782988" y="1972184"/>
                  <a:pt x="4607861" y="1858485"/>
                  <a:pt x="4327324" y="1938992"/>
                </a:cubicBezTo>
                <a:cubicBezTo>
                  <a:pt x="4046787" y="2019499"/>
                  <a:pt x="4030375" y="1904213"/>
                  <a:pt x="3944798" y="1938992"/>
                </a:cubicBezTo>
                <a:cubicBezTo>
                  <a:pt x="3859221" y="1973771"/>
                  <a:pt x="3744788" y="1922482"/>
                  <a:pt x="3562272" y="1938992"/>
                </a:cubicBezTo>
                <a:cubicBezTo>
                  <a:pt x="3379756" y="1955502"/>
                  <a:pt x="3113175" y="1938622"/>
                  <a:pt x="2892852" y="1938992"/>
                </a:cubicBezTo>
                <a:cubicBezTo>
                  <a:pt x="2672529" y="1939362"/>
                  <a:pt x="2515229" y="1869695"/>
                  <a:pt x="2295155" y="1938992"/>
                </a:cubicBezTo>
                <a:cubicBezTo>
                  <a:pt x="2075081" y="2008289"/>
                  <a:pt x="1995937" y="1887054"/>
                  <a:pt x="1840906" y="1938992"/>
                </a:cubicBezTo>
                <a:cubicBezTo>
                  <a:pt x="1685875" y="1990930"/>
                  <a:pt x="1539426" y="1930663"/>
                  <a:pt x="1243209" y="1938992"/>
                </a:cubicBezTo>
                <a:cubicBezTo>
                  <a:pt x="946992" y="1947321"/>
                  <a:pt x="871143" y="1878442"/>
                  <a:pt x="645512" y="1938992"/>
                </a:cubicBezTo>
                <a:cubicBezTo>
                  <a:pt x="419881" y="1999542"/>
                  <a:pt x="147337" y="1927747"/>
                  <a:pt x="0" y="1938992"/>
                </a:cubicBezTo>
                <a:cubicBezTo>
                  <a:pt x="-48923" y="1794797"/>
                  <a:pt x="5352" y="1669473"/>
                  <a:pt x="0" y="1473634"/>
                </a:cubicBezTo>
                <a:cubicBezTo>
                  <a:pt x="-5352" y="1277795"/>
                  <a:pt x="5839" y="1241221"/>
                  <a:pt x="0" y="1047056"/>
                </a:cubicBezTo>
                <a:cubicBezTo>
                  <a:pt x="-5839" y="852891"/>
                  <a:pt x="7227" y="769995"/>
                  <a:pt x="0" y="562308"/>
                </a:cubicBezTo>
                <a:cubicBezTo>
                  <a:pt x="-7227" y="354621"/>
                  <a:pt x="2555" y="129224"/>
                  <a:pt x="0" y="0"/>
                </a:cubicBezTo>
                <a:close/>
              </a:path>
            </a:pathLst>
          </a:custGeom>
          <a:solidFill>
            <a:schemeClr val="tx2">
              <a:lumMod val="25000"/>
              <a:lumOff val="75000"/>
            </a:schemeClr>
          </a:solidFill>
          <a:ln>
            <a:solidFill>
              <a:schemeClr val="accent1"/>
            </a:solidFill>
            <a:extLst>
              <a:ext uri="{C807C97D-BFC1-408E-A445-0C87EB9F89A2}">
                <ask:lineSketchStyleProps xmlns:ask="http://schemas.microsoft.com/office/drawing/2018/sketchyshapes" sd="1786014039">
                  <a:prstGeom prst="rect">
                    <a:avLst/>
                  </a:prstGeom>
                  <ask:type>
                    <ask:lineSketchScribble/>
                  </ask:type>
                </ask:lineSketchStyleProps>
              </a:ext>
            </a:extLst>
          </a:ln>
        </p:spPr>
        <p:txBody>
          <a:bodyPr wrap="square" rtlCol="0">
            <a:spAutoFit/>
          </a:bodyPr>
          <a:lstStyle/>
          <a:p>
            <a:pPr algn="ctr"/>
            <a:r>
              <a:rPr lang="en-US" sz="6000" b="1" dirty="0">
                <a:solidFill>
                  <a:schemeClr val="bg1"/>
                </a:solidFill>
              </a:rPr>
              <a:t>Prospect Query List Option</a:t>
            </a:r>
            <a:endParaRPr lang="en-US" sz="6000" dirty="0">
              <a:solidFill>
                <a:schemeClr val="bg1"/>
              </a:solidFill>
            </a:endParaRPr>
          </a:p>
        </p:txBody>
      </p:sp>
    </p:spTree>
    <p:extLst>
      <p:ext uri="{BB962C8B-B14F-4D97-AF65-F5344CB8AC3E}">
        <p14:creationId xmlns:p14="http://schemas.microsoft.com/office/powerpoint/2010/main" val="4551463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9E39F-6BE8-B0EB-489C-F9F8007D3CE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86E089D-2AAF-0949-4913-E631ACF3B05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06841" y="489613"/>
            <a:ext cx="7620929" cy="5798692"/>
          </a:xfrm>
          <a:prstGeom prst="rect">
            <a:avLst/>
          </a:prstGeom>
        </p:spPr>
      </p:pic>
      <p:sp>
        <p:nvSpPr>
          <p:cNvPr id="3" name="Content Placeholder 2">
            <a:extLst>
              <a:ext uri="{FF2B5EF4-FFF2-40B4-BE49-F238E27FC236}">
                <a16:creationId xmlns:a16="http://schemas.microsoft.com/office/drawing/2014/main" id="{71AE9037-E306-D748-EBDE-472F06D8ED01}"/>
              </a:ext>
            </a:extLst>
          </p:cNvPr>
          <p:cNvSpPr>
            <a:spLocks noGrp="1"/>
          </p:cNvSpPr>
          <p:nvPr>
            <p:ph idx="1"/>
          </p:nvPr>
        </p:nvSpPr>
        <p:spPr>
          <a:xfrm>
            <a:off x="7927770" y="412298"/>
            <a:ext cx="4086225" cy="5610482"/>
          </a:xfrm>
        </p:spPr>
        <p:txBody>
          <a:bodyPr>
            <a:noAutofit/>
          </a:bodyPr>
          <a:lstStyle/>
          <a:p>
            <a:pPr marL="0" indent="0" fontAlgn="base">
              <a:buNone/>
            </a:pPr>
            <a:r>
              <a:rPr lang="en-US" sz="1500" b="1"/>
              <a:t>Prospect Query List:</a:t>
            </a:r>
            <a:r>
              <a:rPr lang="en-US" sz="1500"/>
              <a:t> used to request any data set in Davie that includes </a:t>
            </a:r>
            <a:r>
              <a:rPr lang="en-US" sz="1500" b="1"/>
              <a:t>patient data</a:t>
            </a:r>
            <a:r>
              <a:rPr lang="en-US" sz="1500"/>
              <a:t>, run by </a:t>
            </a:r>
            <a:r>
              <a:rPr lang="en-US" sz="1500">
                <a:hlinkClick r:id="rId4" tooltip="mailto:Abigail_Shibley@med.unc.edu"/>
              </a:rPr>
              <a:t>Abby</a:t>
            </a:r>
            <a:endParaRPr lang="en-US" sz="1500"/>
          </a:p>
          <a:p>
            <a:pPr fontAlgn="base"/>
            <a:r>
              <a:rPr lang="en-US" sz="1500" b="1"/>
              <a:t>How will this query be used? </a:t>
            </a:r>
            <a:r>
              <a:rPr lang="en-US" sz="1500"/>
              <a:t>Please provide details about how this query will be used in order for us to better our understanding of what information you will need. </a:t>
            </a:r>
            <a:r>
              <a:rPr lang="en-US" sz="1500" b="1"/>
              <a:t>Do not include any PHI</a:t>
            </a:r>
            <a:r>
              <a:rPr lang="en-US" sz="1500"/>
              <a:t>. </a:t>
            </a:r>
          </a:p>
          <a:p>
            <a:pPr lvl="1" fontAlgn="base"/>
            <a:r>
              <a:rPr lang="en-US" sz="1500"/>
              <a:t>If you need to include PHI, please submit your ticket without and then send an email to Abby and Chris using a (secure) with the PHI information referencing your ticket number received via your ticket confirmational email</a:t>
            </a:r>
            <a:endParaRPr lang="en-US" sz="1500" b="1"/>
          </a:p>
          <a:p>
            <a:pPr fontAlgn="base"/>
            <a:r>
              <a:rPr lang="en-US" sz="1500" b="1"/>
              <a:t>Do you need a GP list for a specific physician? </a:t>
            </a:r>
            <a:r>
              <a:rPr lang="en-US" sz="1500"/>
              <a:t>Selecting </a:t>
            </a:r>
            <a:r>
              <a:rPr lang="en-US" sz="1500" u="sng"/>
              <a:t>Yes</a:t>
            </a:r>
            <a:r>
              <a:rPr lang="en-US" sz="1500"/>
              <a:t> will enable two additional questions to answer; choose based on what you want the list to include:</a:t>
            </a:r>
          </a:p>
          <a:p>
            <a:pPr lvl="1" fontAlgn="base"/>
            <a:r>
              <a:rPr lang="en-US" sz="1500" b="1"/>
              <a:t>Range of Service Dates </a:t>
            </a:r>
            <a:r>
              <a:rPr lang="en-US" sz="1500"/>
              <a:t>–The list will include number of visits to the provider </a:t>
            </a:r>
            <a:r>
              <a:rPr lang="en-US" sz="1500" b="1"/>
              <a:t>in the timeframe requested</a:t>
            </a:r>
          </a:p>
          <a:p>
            <a:pPr lvl="1" fontAlgn="base"/>
            <a:r>
              <a:rPr lang="en-US" sz="1500" b="1"/>
              <a:t>Visit Type </a:t>
            </a:r>
            <a:r>
              <a:rPr lang="en-US" sz="1500"/>
              <a:t>– multi-select, choose any that you want included in the list. Note that the list is run on visit </a:t>
            </a:r>
            <a:r>
              <a:rPr lang="en-US" sz="1500" b="1"/>
              <a:t>start </a:t>
            </a:r>
            <a:r>
              <a:rPr lang="en-US" sz="1500"/>
              <a:t>dates in the dates requested above</a:t>
            </a:r>
          </a:p>
          <a:p>
            <a:pPr lvl="1" fontAlgn="base"/>
            <a:endParaRPr lang="en-US" sz="1500"/>
          </a:p>
        </p:txBody>
      </p:sp>
    </p:spTree>
    <p:extLst>
      <p:ext uri="{BB962C8B-B14F-4D97-AF65-F5344CB8AC3E}">
        <p14:creationId xmlns:p14="http://schemas.microsoft.com/office/powerpoint/2010/main" val="42501624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069F2-D101-0731-55B8-7BF9605508A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1D5A999-5F95-970C-CDE4-003851F31E20}"/>
              </a:ext>
            </a:extLst>
          </p:cNvPr>
          <p:cNvSpPr/>
          <p:nvPr/>
        </p:nvSpPr>
        <p:spPr>
          <a:xfrm>
            <a:off x="7562088" y="219456"/>
            <a:ext cx="4451907" cy="423367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1FC7860-5191-78A8-7C11-435CFB520BA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01661" y="406517"/>
            <a:ext cx="7575425" cy="5665099"/>
          </a:xfrm>
          <a:prstGeom prst="rect">
            <a:avLst/>
          </a:prstGeom>
        </p:spPr>
      </p:pic>
      <p:sp>
        <p:nvSpPr>
          <p:cNvPr id="3" name="Content Placeholder 2">
            <a:extLst>
              <a:ext uri="{FF2B5EF4-FFF2-40B4-BE49-F238E27FC236}">
                <a16:creationId xmlns:a16="http://schemas.microsoft.com/office/drawing/2014/main" id="{75451637-8322-0F4F-6C29-D3C923A215C5}"/>
              </a:ext>
            </a:extLst>
          </p:cNvPr>
          <p:cNvSpPr>
            <a:spLocks noGrp="1"/>
          </p:cNvSpPr>
          <p:nvPr>
            <p:ph idx="1"/>
          </p:nvPr>
        </p:nvSpPr>
        <p:spPr>
          <a:xfrm>
            <a:off x="7955280" y="241924"/>
            <a:ext cx="3935059" cy="5665099"/>
          </a:xfrm>
        </p:spPr>
        <p:txBody>
          <a:bodyPr>
            <a:noAutofit/>
          </a:bodyPr>
          <a:lstStyle/>
          <a:p>
            <a:pPr fontAlgn="base"/>
            <a:r>
              <a:rPr lang="en-US" sz="1600" b="1" dirty="0"/>
              <a:t>What populations should be included? </a:t>
            </a:r>
            <a:r>
              <a:rPr lang="en-US" sz="1600" dirty="0"/>
              <a:t>Selecting </a:t>
            </a:r>
            <a:r>
              <a:rPr lang="en-US" sz="1600" u="sng" dirty="0"/>
              <a:t>Other</a:t>
            </a:r>
            <a:r>
              <a:rPr lang="en-US" sz="1600" dirty="0"/>
              <a:t> will enable a text box to identify which population you need not listed. You should select Yes to the aforementioned GP list question to include a patient population in your list</a:t>
            </a:r>
          </a:p>
          <a:p>
            <a:pPr fontAlgn="base"/>
            <a:r>
              <a:rPr lang="en-US" sz="1600" b="1" dirty="0"/>
              <a:t>Should inactive records be included?</a:t>
            </a:r>
            <a:r>
              <a:rPr lang="en-US" sz="1600" dirty="0"/>
              <a:t> Note that sometimes inactive records include merged hidden patient data of a duplicate record. In the merge process, the inactive record becomes the primary record without the inactive/active status changing</a:t>
            </a:r>
          </a:p>
          <a:p>
            <a:pPr fontAlgn="base"/>
            <a:r>
              <a:rPr lang="en-US" sz="1600" b="1" dirty="0"/>
              <a:t>Is query based on location? </a:t>
            </a:r>
            <a:r>
              <a:rPr lang="en-US" sz="1600" dirty="0"/>
              <a:t>Please be as specific as possible here so that we can include the correct information in the list without (wrongly) assuming what you meant</a:t>
            </a:r>
          </a:p>
          <a:p>
            <a:pPr fontAlgn="base"/>
            <a:r>
              <a:rPr lang="en-US" sz="1600" b="1" dirty="0"/>
              <a:t>How many prospect recommendations would you like to receive? </a:t>
            </a:r>
            <a:r>
              <a:rPr lang="en-US" sz="1600" dirty="0"/>
              <a:t>This should be used to indicate you would like to receive a shortened prospect recommendation list rather than a full prospect/patient list. This number will be used as a goalpost for recommendations, based on what the data &amp; research reflects</a:t>
            </a:r>
            <a:endParaRPr lang="en-US" sz="1600" b="1" dirty="0"/>
          </a:p>
          <a:p>
            <a:pPr fontAlgn="base"/>
            <a:endParaRPr lang="en-US" sz="1600" dirty="0"/>
          </a:p>
          <a:p>
            <a:pPr fontAlgn="base"/>
            <a:endParaRPr lang="en-US" sz="1600" dirty="0"/>
          </a:p>
          <a:p>
            <a:pPr fontAlgn="base"/>
            <a:endParaRPr lang="en-US" sz="1600" dirty="0"/>
          </a:p>
          <a:p>
            <a:pPr fontAlgn="base"/>
            <a:endParaRPr lang="en-US" sz="1600" dirty="0"/>
          </a:p>
        </p:txBody>
      </p:sp>
    </p:spTree>
    <p:extLst>
      <p:ext uri="{BB962C8B-B14F-4D97-AF65-F5344CB8AC3E}">
        <p14:creationId xmlns:p14="http://schemas.microsoft.com/office/powerpoint/2010/main" val="12510291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587A4-E67C-6E2C-E777-AC50CBD6F79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98E329A-3178-928A-CB9A-87A67E64406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65532" y="470524"/>
            <a:ext cx="7441388" cy="5011252"/>
          </a:xfrm>
          <a:prstGeom prst="rect">
            <a:avLst/>
          </a:prstGeom>
        </p:spPr>
      </p:pic>
      <p:sp>
        <p:nvSpPr>
          <p:cNvPr id="3" name="Content Placeholder 2">
            <a:extLst>
              <a:ext uri="{FF2B5EF4-FFF2-40B4-BE49-F238E27FC236}">
                <a16:creationId xmlns:a16="http://schemas.microsoft.com/office/drawing/2014/main" id="{3B0C6DC0-448B-3CB2-9332-DC1691F535D3}"/>
              </a:ext>
            </a:extLst>
          </p:cNvPr>
          <p:cNvSpPr>
            <a:spLocks noGrp="1"/>
          </p:cNvSpPr>
          <p:nvPr>
            <p:ph idx="1"/>
          </p:nvPr>
        </p:nvSpPr>
        <p:spPr>
          <a:xfrm>
            <a:off x="7932039" y="170909"/>
            <a:ext cx="4086225" cy="5610482"/>
          </a:xfrm>
        </p:spPr>
        <p:txBody>
          <a:bodyPr>
            <a:noAutofit/>
          </a:bodyPr>
          <a:lstStyle/>
          <a:p>
            <a:pPr fontAlgn="base"/>
            <a:r>
              <a:rPr lang="en-US" sz="1400" b="1" dirty="0"/>
              <a:t>Which gift capacity would you like the list to include? </a:t>
            </a:r>
            <a:r>
              <a:rPr lang="en-US" sz="1400" dirty="0"/>
              <a:t>Select based on whether you are specifically looking to limit your list using capacity estimates made by </a:t>
            </a:r>
            <a:r>
              <a:rPr lang="en-US" sz="1400" dirty="0" err="1"/>
              <a:t>DonorSearch</a:t>
            </a:r>
            <a:r>
              <a:rPr lang="en-US" sz="1400" dirty="0"/>
              <a:t>. Otherwise, the list will include all prospects regardless of capacity. Typically a researched list will only include prospects with estimated high capacity ($100k+) </a:t>
            </a:r>
            <a:r>
              <a:rPr lang="en-US" sz="1400" b="1" dirty="0"/>
              <a:t>and</a:t>
            </a:r>
            <a:r>
              <a:rPr lang="en-US" sz="1400" dirty="0"/>
              <a:t> inferred high interest</a:t>
            </a:r>
          </a:p>
          <a:p>
            <a:pPr fontAlgn="base"/>
            <a:r>
              <a:rPr lang="en-US" sz="1400" b="1" dirty="0"/>
              <a:t>Please upload… </a:t>
            </a:r>
            <a:r>
              <a:rPr lang="en-US" sz="1400" dirty="0"/>
              <a:t>&amp;</a:t>
            </a:r>
            <a:r>
              <a:rPr lang="en-US" sz="1400" b="1" dirty="0"/>
              <a:t> Additional notes - </a:t>
            </a:r>
            <a:r>
              <a:rPr lang="en-US" sz="1400" dirty="0"/>
              <a:t>these, along with all other questions on the form, should not include any PHI whatsoever</a:t>
            </a:r>
          </a:p>
          <a:p>
            <a:pPr fontAlgn="base"/>
            <a:r>
              <a:rPr lang="en-US" sz="1400" b="1" dirty="0"/>
              <a:t>Additional Notes </a:t>
            </a:r>
            <a:r>
              <a:rPr lang="en-US" sz="1400" dirty="0"/>
              <a:t>– a standard researched report will include:</a:t>
            </a:r>
          </a:p>
          <a:p>
            <a:pPr lvl="1" fontAlgn="base"/>
            <a:r>
              <a:rPr lang="en-US" sz="1400" dirty="0"/>
              <a:t>Research Notes</a:t>
            </a:r>
          </a:p>
          <a:p>
            <a:pPr lvl="1" fontAlgn="base"/>
            <a:r>
              <a:rPr lang="en-US" sz="1400" dirty="0"/>
              <a:t>PID</a:t>
            </a:r>
          </a:p>
          <a:p>
            <a:pPr lvl="1" fontAlgn="base"/>
            <a:r>
              <a:rPr lang="en-US" sz="1400" dirty="0"/>
              <a:t>Prospect Name</a:t>
            </a:r>
          </a:p>
          <a:p>
            <a:pPr lvl="1" fontAlgn="base"/>
            <a:r>
              <a:rPr lang="en-US" sz="1400" dirty="0"/>
              <a:t>Requested provider information including name of provider, count of visits within timeframe, most recent visit to provider, that visit type (inpatient/outpatient)</a:t>
            </a:r>
          </a:p>
          <a:p>
            <a:pPr lvl="1" fontAlgn="base"/>
            <a:r>
              <a:rPr lang="en-US" sz="1400" dirty="0"/>
              <a:t>DS Wealth-Based and Estimated capacities</a:t>
            </a:r>
          </a:p>
          <a:p>
            <a:pPr lvl="1" fontAlgn="base"/>
            <a:r>
              <a:rPr lang="en-US" sz="1400" dirty="0"/>
              <a:t>Age and date of birth</a:t>
            </a:r>
          </a:p>
          <a:p>
            <a:pPr lvl="1" fontAlgn="base"/>
            <a:r>
              <a:rPr lang="en-US" sz="1400" dirty="0"/>
              <a:t>Basic contact info: phone, email, primary address</a:t>
            </a:r>
          </a:p>
          <a:p>
            <a:pPr lvl="1" fontAlgn="base"/>
            <a:r>
              <a:rPr lang="en-US" sz="1400" dirty="0"/>
              <a:t>Giving info: Last gift date, total gift amount, # of gifts, largest gift amount, largest gift date, last gift amount, first gift date, and first gift amount</a:t>
            </a:r>
            <a:endParaRPr lang="en-US" sz="1400" b="1" dirty="0"/>
          </a:p>
        </p:txBody>
      </p:sp>
      <p:sp>
        <p:nvSpPr>
          <p:cNvPr id="6" name="TextBox 5">
            <a:extLst>
              <a:ext uri="{FF2B5EF4-FFF2-40B4-BE49-F238E27FC236}">
                <a16:creationId xmlns:a16="http://schemas.microsoft.com/office/drawing/2014/main" id="{CD3F909C-681A-ADCE-A835-F2A2734353F8}"/>
              </a:ext>
            </a:extLst>
          </p:cNvPr>
          <p:cNvSpPr txBox="1"/>
          <p:nvPr/>
        </p:nvSpPr>
        <p:spPr>
          <a:xfrm>
            <a:off x="1474470" y="5319726"/>
            <a:ext cx="5154930" cy="923330"/>
          </a:xfrm>
          <a:prstGeom prst="rect">
            <a:avLst/>
          </a:prstGeom>
          <a:noFill/>
          <a:ln w="28575">
            <a:solidFill>
              <a:srgbClr val="65CFFF"/>
            </a:solidFill>
          </a:ln>
        </p:spPr>
        <p:txBody>
          <a:bodyPr wrap="square">
            <a:spAutoFit/>
          </a:bodyPr>
          <a:lstStyle/>
          <a:p>
            <a:pPr fontAlgn="base"/>
            <a:r>
              <a:rPr lang="en-US" sz="1800" dirty="0"/>
              <a:t>Select </a:t>
            </a:r>
            <a:r>
              <a:rPr lang="en-US" sz="1800" b="1" dirty="0"/>
              <a:t>Submit</a:t>
            </a:r>
            <a:r>
              <a:rPr lang="en-US" sz="1800" dirty="0"/>
              <a:t> to send your request to Abby (with Chris cc’d). She will be in touch with any questions and/or information about project completion</a:t>
            </a:r>
          </a:p>
        </p:txBody>
      </p:sp>
      <p:cxnSp>
        <p:nvCxnSpPr>
          <p:cNvPr id="9" name="Connector: Elbow 8">
            <a:extLst>
              <a:ext uri="{FF2B5EF4-FFF2-40B4-BE49-F238E27FC236}">
                <a16:creationId xmlns:a16="http://schemas.microsoft.com/office/drawing/2014/main" id="{90105786-613C-9D12-A00B-BFDCD94BDCC3}"/>
              </a:ext>
            </a:extLst>
          </p:cNvPr>
          <p:cNvCxnSpPr>
            <a:cxnSpLocks/>
          </p:cNvCxnSpPr>
          <p:nvPr/>
        </p:nvCxnSpPr>
        <p:spPr>
          <a:xfrm rot="10800000">
            <a:off x="1107758" y="5424776"/>
            <a:ext cx="366712" cy="368142"/>
          </a:xfrm>
          <a:prstGeom prst="bentConnector2">
            <a:avLst/>
          </a:prstGeom>
          <a:ln w="5715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797757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0F4D661-9155-7703-F7FE-BA7689C8F607}"/>
              </a:ext>
            </a:extLst>
          </p:cNvPr>
          <p:cNvSpPr txBox="1"/>
          <p:nvPr/>
        </p:nvSpPr>
        <p:spPr>
          <a:xfrm>
            <a:off x="2575144" y="2459504"/>
            <a:ext cx="7041712" cy="1938992"/>
          </a:xfrm>
          <a:custGeom>
            <a:avLst/>
            <a:gdLst>
              <a:gd name="csX0" fmla="*/ 0 w 7041712"/>
              <a:gd name="csY0" fmla="*/ 0 h 1938992"/>
              <a:gd name="csX1" fmla="*/ 657226 w 7041712"/>
              <a:gd name="csY1" fmla="*/ 0 h 1938992"/>
              <a:gd name="csX2" fmla="*/ 1103202 w 7041712"/>
              <a:gd name="csY2" fmla="*/ 0 h 1938992"/>
              <a:gd name="csX3" fmla="*/ 1760428 w 7041712"/>
              <a:gd name="csY3" fmla="*/ 0 h 1938992"/>
              <a:gd name="csX4" fmla="*/ 2417654 w 7041712"/>
              <a:gd name="csY4" fmla="*/ 0 h 1938992"/>
              <a:gd name="csX5" fmla="*/ 2863630 w 7041712"/>
              <a:gd name="csY5" fmla="*/ 0 h 1938992"/>
              <a:gd name="csX6" fmla="*/ 3450439 w 7041712"/>
              <a:gd name="csY6" fmla="*/ 0 h 1938992"/>
              <a:gd name="csX7" fmla="*/ 4107665 w 7041712"/>
              <a:gd name="csY7" fmla="*/ 0 h 1938992"/>
              <a:gd name="csX8" fmla="*/ 4483223 w 7041712"/>
              <a:gd name="csY8" fmla="*/ 0 h 1938992"/>
              <a:gd name="csX9" fmla="*/ 5210867 w 7041712"/>
              <a:gd name="csY9" fmla="*/ 0 h 1938992"/>
              <a:gd name="csX10" fmla="*/ 5656842 w 7041712"/>
              <a:gd name="csY10" fmla="*/ 0 h 1938992"/>
              <a:gd name="csX11" fmla="*/ 6173234 w 7041712"/>
              <a:gd name="csY11" fmla="*/ 0 h 1938992"/>
              <a:gd name="csX12" fmla="*/ 7041712 w 7041712"/>
              <a:gd name="csY12" fmla="*/ 0 h 1938992"/>
              <a:gd name="csX13" fmla="*/ 7041712 w 7041712"/>
              <a:gd name="csY13" fmla="*/ 445968 h 1938992"/>
              <a:gd name="csX14" fmla="*/ 7041712 w 7041712"/>
              <a:gd name="csY14" fmla="*/ 872546 h 1938992"/>
              <a:gd name="csX15" fmla="*/ 7041712 w 7041712"/>
              <a:gd name="csY15" fmla="*/ 1396074 h 1938992"/>
              <a:gd name="csX16" fmla="*/ 7041712 w 7041712"/>
              <a:gd name="csY16" fmla="*/ 1938992 h 1938992"/>
              <a:gd name="csX17" fmla="*/ 6525320 w 7041712"/>
              <a:gd name="csY17" fmla="*/ 1938992 h 1938992"/>
              <a:gd name="csX18" fmla="*/ 5797676 w 7041712"/>
              <a:gd name="csY18" fmla="*/ 1938992 h 1938992"/>
              <a:gd name="csX19" fmla="*/ 5210867 w 7041712"/>
              <a:gd name="csY19" fmla="*/ 1938992 h 1938992"/>
              <a:gd name="csX20" fmla="*/ 4835309 w 7041712"/>
              <a:gd name="csY20" fmla="*/ 1938992 h 1938992"/>
              <a:gd name="csX21" fmla="*/ 4459751 w 7041712"/>
              <a:gd name="csY21" fmla="*/ 1938992 h 1938992"/>
              <a:gd name="csX22" fmla="*/ 3732107 w 7041712"/>
              <a:gd name="csY22" fmla="*/ 1938992 h 1938992"/>
              <a:gd name="csX23" fmla="*/ 3004464 w 7041712"/>
              <a:gd name="csY23" fmla="*/ 1938992 h 1938992"/>
              <a:gd name="csX24" fmla="*/ 2417654 w 7041712"/>
              <a:gd name="csY24" fmla="*/ 1938992 h 1938992"/>
              <a:gd name="csX25" fmla="*/ 1760428 w 7041712"/>
              <a:gd name="csY25" fmla="*/ 1938992 h 1938992"/>
              <a:gd name="csX26" fmla="*/ 1103202 w 7041712"/>
              <a:gd name="csY26" fmla="*/ 1938992 h 1938992"/>
              <a:gd name="csX27" fmla="*/ 0 w 7041712"/>
              <a:gd name="csY27" fmla="*/ 1938992 h 1938992"/>
              <a:gd name="csX28" fmla="*/ 0 w 7041712"/>
              <a:gd name="csY28" fmla="*/ 1473634 h 1938992"/>
              <a:gd name="csX29" fmla="*/ 0 w 7041712"/>
              <a:gd name="csY29" fmla="*/ 1027666 h 1938992"/>
              <a:gd name="csX30" fmla="*/ 0 w 7041712"/>
              <a:gd name="csY30" fmla="*/ 562308 h 1938992"/>
              <a:gd name="csX31" fmla="*/ 0 w 7041712"/>
              <a:gd name="csY31" fmla="*/ 0 h 19389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7041712" h="1938992" fill="none" extrusionOk="0">
                <a:moveTo>
                  <a:pt x="0" y="0"/>
                </a:moveTo>
                <a:cubicBezTo>
                  <a:pt x="274721" y="-54978"/>
                  <a:pt x="515935" y="23406"/>
                  <a:pt x="657226" y="0"/>
                </a:cubicBezTo>
                <a:cubicBezTo>
                  <a:pt x="798517" y="-23406"/>
                  <a:pt x="909928" y="31206"/>
                  <a:pt x="1103202" y="0"/>
                </a:cubicBezTo>
                <a:cubicBezTo>
                  <a:pt x="1296476" y="-31206"/>
                  <a:pt x="1625858" y="12709"/>
                  <a:pt x="1760428" y="0"/>
                </a:cubicBezTo>
                <a:cubicBezTo>
                  <a:pt x="1894998" y="-12709"/>
                  <a:pt x="2268798" y="61082"/>
                  <a:pt x="2417654" y="0"/>
                </a:cubicBezTo>
                <a:cubicBezTo>
                  <a:pt x="2566510" y="-61082"/>
                  <a:pt x="2748946" y="26178"/>
                  <a:pt x="2863630" y="0"/>
                </a:cubicBezTo>
                <a:cubicBezTo>
                  <a:pt x="2978314" y="-26178"/>
                  <a:pt x="3297432" y="47261"/>
                  <a:pt x="3450439" y="0"/>
                </a:cubicBezTo>
                <a:cubicBezTo>
                  <a:pt x="3603446" y="-47261"/>
                  <a:pt x="3936034" y="67695"/>
                  <a:pt x="4107665" y="0"/>
                </a:cubicBezTo>
                <a:cubicBezTo>
                  <a:pt x="4279296" y="-67695"/>
                  <a:pt x="4323312" y="21429"/>
                  <a:pt x="4483223" y="0"/>
                </a:cubicBezTo>
                <a:cubicBezTo>
                  <a:pt x="4643134" y="-21429"/>
                  <a:pt x="5000509" y="43650"/>
                  <a:pt x="5210867" y="0"/>
                </a:cubicBezTo>
                <a:cubicBezTo>
                  <a:pt x="5421225" y="-43650"/>
                  <a:pt x="5448707" y="47728"/>
                  <a:pt x="5656842" y="0"/>
                </a:cubicBezTo>
                <a:cubicBezTo>
                  <a:pt x="5864978" y="-47728"/>
                  <a:pt x="5959739" y="55929"/>
                  <a:pt x="6173234" y="0"/>
                </a:cubicBezTo>
                <a:cubicBezTo>
                  <a:pt x="6386729" y="-55929"/>
                  <a:pt x="6825019" y="25998"/>
                  <a:pt x="7041712" y="0"/>
                </a:cubicBezTo>
                <a:cubicBezTo>
                  <a:pt x="7077905" y="132192"/>
                  <a:pt x="7017742" y="319382"/>
                  <a:pt x="7041712" y="445968"/>
                </a:cubicBezTo>
                <a:cubicBezTo>
                  <a:pt x="7065682" y="572554"/>
                  <a:pt x="7029677" y="715534"/>
                  <a:pt x="7041712" y="872546"/>
                </a:cubicBezTo>
                <a:cubicBezTo>
                  <a:pt x="7053747" y="1029558"/>
                  <a:pt x="7006917" y="1250902"/>
                  <a:pt x="7041712" y="1396074"/>
                </a:cubicBezTo>
                <a:cubicBezTo>
                  <a:pt x="7076507" y="1541246"/>
                  <a:pt x="6983829" y="1778527"/>
                  <a:pt x="7041712" y="1938992"/>
                </a:cubicBezTo>
                <a:cubicBezTo>
                  <a:pt x="6871822" y="1966623"/>
                  <a:pt x="6673365" y="1910693"/>
                  <a:pt x="6525320" y="1938992"/>
                </a:cubicBezTo>
                <a:cubicBezTo>
                  <a:pt x="6377275" y="1967291"/>
                  <a:pt x="6053652" y="1902727"/>
                  <a:pt x="5797676" y="1938992"/>
                </a:cubicBezTo>
                <a:cubicBezTo>
                  <a:pt x="5541700" y="1975257"/>
                  <a:pt x="5389143" y="1885711"/>
                  <a:pt x="5210867" y="1938992"/>
                </a:cubicBezTo>
                <a:cubicBezTo>
                  <a:pt x="5032591" y="1992273"/>
                  <a:pt x="4922838" y="1913786"/>
                  <a:pt x="4835309" y="1938992"/>
                </a:cubicBezTo>
                <a:cubicBezTo>
                  <a:pt x="4747780" y="1964198"/>
                  <a:pt x="4636484" y="1912918"/>
                  <a:pt x="4459751" y="1938992"/>
                </a:cubicBezTo>
                <a:cubicBezTo>
                  <a:pt x="4283018" y="1965066"/>
                  <a:pt x="4005678" y="1930622"/>
                  <a:pt x="3732107" y="1938992"/>
                </a:cubicBezTo>
                <a:cubicBezTo>
                  <a:pt x="3458536" y="1947362"/>
                  <a:pt x="3225399" y="1935179"/>
                  <a:pt x="3004464" y="1938992"/>
                </a:cubicBezTo>
                <a:cubicBezTo>
                  <a:pt x="2783529" y="1942805"/>
                  <a:pt x="2541546" y="1876114"/>
                  <a:pt x="2417654" y="1938992"/>
                </a:cubicBezTo>
                <a:cubicBezTo>
                  <a:pt x="2293762" y="2001870"/>
                  <a:pt x="1910045" y="1862849"/>
                  <a:pt x="1760428" y="1938992"/>
                </a:cubicBezTo>
                <a:cubicBezTo>
                  <a:pt x="1610811" y="2015135"/>
                  <a:pt x="1275217" y="1908103"/>
                  <a:pt x="1103202" y="1938992"/>
                </a:cubicBezTo>
                <a:cubicBezTo>
                  <a:pt x="931187" y="1969881"/>
                  <a:pt x="475334" y="1882514"/>
                  <a:pt x="0" y="1938992"/>
                </a:cubicBezTo>
                <a:cubicBezTo>
                  <a:pt x="-41602" y="1799115"/>
                  <a:pt x="38593" y="1566834"/>
                  <a:pt x="0" y="1473634"/>
                </a:cubicBezTo>
                <a:cubicBezTo>
                  <a:pt x="-38593" y="1380434"/>
                  <a:pt x="13739" y="1206852"/>
                  <a:pt x="0" y="1027666"/>
                </a:cubicBezTo>
                <a:cubicBezTo>
                  <a:pt x="-13739" y="848480"/>
                  <a:pt x="6493" y="730404"/>
                  <a:pt x="0" y="562308"/>
                </a:cubicBezTo>
                <a:cubicBezTo>
                  <a:pt x="-6493" y="394212"/>
                  <a:pt x="24677" y="170786"/>
                  <a:pt x="0" y="0"/>
                </a:cubicBezTo>
                <a:close/>
              </a:path>
              <a:path w="7041712" h="1938992" stroke="0" extrusionOk="0">
                <a:moveTo>
                  <a:pt x="0" y="0"/>
                </a:moveTo>
                <a:cubicBezTo>
                  <a:pt x="92854" y="-43887"/>
                  <a:pt x="305328" y="24061"/>
                  <a:pt x="445975" y="0"/>
                </a:cubicBezTo>
                <a:cubicBezTo>
                  <a:pt x="586623" y="-24061"/>
                  <a:pt x="878384" y="49312"/>
                  <a:pt x="1032784" y="0"/>
                </a:cubicBezTo>
                <a:cubicBezTo>
                  <a:pt x="1187184" y="-49312"/>
                  <a:pt x="1389871" y="2250"/>
                  <a:pt x="1549177" y="0"/>
                </a:cubicBezTo>
                <a:cubicBezTo>
                  <a:pt x="1708483" y="-2250"/>
                  <a:pt x="1959998" y="51960"/>
                  <a:pt x="2065569" y="0"/>
                </a:cubicBezTo>
                <a:cubicBezTo>
                  <a:pt x="2171140" y="-51960"/>
                  <a:pt x="2488026" y="8391"/>
                  <a:pt x="2722795" y="0"/>
                </a:cubicBezTo>
                <a:cubicBezTo>
                  <a:pt x="2957564" y="-8391"/>
                  <a:pt x="3122821" y="19322"/>
                  <a:pt x="3239188" y="0"/>
                </a:cubicBezTo>
                <a:cubicBezTo>
                  <a:pt x="3355555" y="-19322"/>
                  <a:pt x="3690563" y="46064"/>
                  <a:pt x="3896414" y="0"/>
                </a:cubicBezTo>
                <a:cubicBezTo>
                  <a:pt x="4102265" y="-46064"/>
                  <a:pt x="4163060" y="13980"/>
                  <a:pt x="4342389" y="0"/>
                </a:cubicBezTo>
                <a:cubicBezTo>
                  <a:pt x="4521719" y="-13980"/>
                  <a:pt x="4837392" y="8321"/>
                  <a:pt x="5070033" y="0"/>
                </a:cubicBezTo>
                <a:cubicBezTo>
                  <a:pt x="5302674" y="-8321"/>
                  <a:pt x="5338266" y="30573"/>
                  <a:pt x="5445591" y="0"/>
                </a:cubicBezTo>
                <a:cubicBezTo>
                  <a:pt x="5552916" y="-30573"/>
                  <a:pt x="5681027" y="8636"/>
                  <a:pt x="5821149" y="0"/>
                </a:cubicBezTo>
                <a:cubicBezTo>
                  <a:pt x="5961271" y="-8636"/>
                  <a:pt x="6283495" y="2457"/>
                  <a:pt x="6478375" y="0"/>
                </a:cubicBezTo>
                <a:cubicBezTo>
                  <a:pt x="6673255" y="-2457"/>
                  <a:pt x="6918642" y="52068"/>
                  <a:pt x="7041712" y="0"/>
                </a:cubicBezTo>
                <a:cubicBezTo>
                  <a:pt x="7088346" y="104829"/>
                  <a:pt x="7027613" y="241927"/>
                  <a:pt x="7041712" y="445968"/>
                </a:cubicBezTo>
                <a:cubicBezTo>
                  <a:pt x="7055811" y="650009"/>
                  <a:pt x="7021033" y="831657"/>
                  <a:pt x="7041712" y="950106"/>
                </a:cubicBezTo>
                <a:cubicBezTo>
                  <a:pt x="7062391" y="1068555"/>
                  <a:pt x="7032372" y="1330446"/>
                  <a:pt x="7041712" y="1434854"/>
                </a:cubicBezTo>
                <a:cubicBezTo>
                  <a:pt x="7051052" y="1539262"/>
                  <a:pt x="6994371" y="1789297"/>
                  <a:pt x="7041712" y="1938992"/>
                </a:cubicBezTo>
                <a:cubicBezTo>
                  <a:pt x="6928453" y="1954281"/>
                  <a:pt x="6743606" y="1886136"/>
                  <a:pt x="6595737" y="1938992"/>
                </a:cubicBezTo>
                <a:cubicBezTo>
                  <a:pt x="6447868" y="1991848"/>
                  <a:pt x="6294985" y="1908612"/>
                  <a:pt x="6079345" y="1938992"/>
                </a:cubicBezTo>
                <a:cubicBezTo>
                  <a:pt x="5863705" y="1969372"/>
                  <a:pt x="5805834" y="1930557"/>
                  <a:pt x="5562952" y="1938992"/>
                </a:cubicBezTo>
                <a:cubicBezTo>
                  <a:pt x="5320070" y="1947427"/>
                  <a:pt x="5095527" y="1914661"/>
                  <a:pt x="4976143" y="1938992"/>
                </a:cubicBezTo>
                <a:cubicBezTo>
                  <a:pt x="4856759" y="1963323"/>
                  <a:pt x="4457982" y="1866352"/>
                  <a:pt x="4248500" y="1938992"/>
                </a:cubicBezTo>
                <a:cubicBezTo>
                  <a:pt x="4039018" y="2011632"/>
                  <a:pt x="3949830" y="1918288"/>
                  <a:pt x="3872942" y="1938992"/>
                </a:cubicBezTo>
                <a:cubicBezTo>
                  <a:pt x="3796054" y="1959696"/>
                  <a:pt x="3606096" y="1910286"/>
                  <a:pt x="3497384" y="1938992"/>
                </a:cubicBezTo>
                <a:cubicBezTo>
                  <a:pt x="3388672" y="1967698"/>
                  <a:pt x="3000810" y="1893676"/>
                  <a:pt x="2840157" y="1938992"/>
                </a:cubicBezTo>
                <a:cubicBezTo>
                  <a:pt x="2679504" y="1984308"/>
                  <a:pt x="2473369" y="1917213"/>
                  <a:pt x="2253348" y="1938992"/>
                </a:cubicBezTo>
                <a:cubicBezTo>
                  <a:pt x="2033327" y="1960771"/>
                  <a:pt x="2011147" y="1886182"/>
                  <a:pt x="1807373" y="1938992"/>
                </a:cubicBezTo>
                <a:cubicBezTo>
                  <a:pt x="1603600" y="1991802"/>
                  <a:pt x="1420744" y="1876979"/>
                  <a:pt x="1220563" y="1938992"/>
                </a:cubicBezTo>
                <a:cubicBezTo>
                  <a:pt x="1020382" y="2001005"/>
                  <a:pt x="783272" y="1900004"/>
                  <a:pt x="633754" y="1938992"/>
                </a:cubicBezTo>
                <a:cubicBezTo>
                  <a:pt x="484236" y="1977980"/>
                  <a:pt x="190553" y="1919466"/>
                  <a:pt x="0" y="1938992"/>
                </a:cubicBezTo>
                <a:cubicBezTo>
                  <a:pt x="-48923" y="1794797"/>
                  <a:pt x="5352" y="1669473"/>
                  <a:pt x="0" y="1473634"/>
                </a:cubicBezTo>
                <a:cubicBezTo>
                  <a:pt x="-5352" y="1277795"/>
                  <a:pt x="5839" y="1241221"/>
                  <a:pt x="0" y="1047056"/>
                </a:cubicBezTo>
                <a:cubicBezTo>
                  <a:pt x="-5839" y="852891"/>
                  <a:pt x="7227" y="769995"/>
                  <a:pt x="0" y="562308"/>
                </a:cubicBezTo>
                <a:cubicBezTo>
                  <a:pt x="-7227" y="354621"/>
                  <a:pt x="2555" y="129224"/>
                  <a:pt x="0" y="0"/>
                </a:cubicBezTo>
                <a:close/>
              </a:path>
            </a:pathLst>
          </a:custGeom>
          <a:solidFill>
            <a:schemeClr val="tx2">
              <a:lumMod val="25000"/>
              <a:lumOff val="75000"/>
            </a:schemeClr>
          </a:solidFill>
          <a:ln>
            <a:solidFill>
              <a:schemeClr val="accent1"/>
            </a:solidFill>
            <a:extLst>
              <a:ext uri="{C807C97D-BFC1-408E-A445-0C87EB9F89A2}">
                <ask:lineSketchStyleProps xmlns:ask="http://schemas.microsoft.com/office/drawing/2018/sketchyshapes" sd="1786014039">
                  <a:prstGeom prst="rect">
                    <a:avLst/>
                  </a:prstGeom>
                  <ask:type>
                    <ask:lineSketchScribble/>
                  </ask:type>
                </ask:lineSketchStyleProps>
              </a:ext>
            </a:extLst>
          </a:ln>
        </p:spPr>
        <p:txBody>
          <a:bodyPr wrap="square" rtlCol="0">
            <a:spAutoFit/>
          </a:bodyPr>
          <a:lstStyle/>
          <a:p>
            <a:pPr algn="ctr"/>
            <a:r>
              <a:rPr lang="en-US" sz="6000" b="1" dirty="0">
                <a:solidFill>
                  <a:schemeClr val="bg1"/>
                </a:solidFill>
              </a:rPr>
              <a:t>Prospect Research Option</a:t>
            </a:r>
            <a:endParaRPr lang="en-US" sz="6000" dirty="0">
              <a:solidFill>
                <a:schemeClr val="bg1"/>
              </a:solidFill>
            </a:endParaRPr>
          </a:p>
        </p:txBody>
      </p:sp>
    </p:spTree>
    <p:extLst>
      <p:ext uri="{BB962C8B-B14F-4D97-AF65-F5344CB8AC3E}">
        <p14:creationId xmlns:p14="http://schemas.microsoft.com/office/powerpoint/2010/main" val="15304986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010C6-C6FE-F078-A7C1-A8C28586BAE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37726CF-D798-EB2D-7632-26BFA74A859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06841" y="437624"/>
            <a:ext cx="7620929" cy="2779915"/>
          </a:xfrm>
          <a:prstGeom prst="rect">
            <a:avLst/>
          </a:prstGeom>
        </p:spPr>
      </p:pic>
      <p:sp>
        <p:nvSpPr>
          <p:cNvPr id="3" name="Content Placeholder 2">
            <a:extLst>
              <a:ext uri="{FF2B5EF4-FFF2-40B4-BE49-F238E27FC236}">
                <a16:creationId xmlns:a16="http://schemas.microsoft.com/office/drawing/2014/main" id="{3353A8FC-FC1C-BDCD-4752-5FB06AD2E328}"/>
              </a:ext>
            </a:extLst>
          </p:cNvPr>
          <p:cNvSpPr>
            <a:spLocks noGrp="1"/>
          </p:cNvSpPr>
          <p:nvPr>
            <p:ph idx="1"/>
          </p:nvPr>
        </p:nvSpPr>
        <p:spPr>
          <a:xfrm>
            <a:off x="7927770" y="412298"/>
            <a:ext cx="4086225" cy="5610482"/>
          </a:xfrm>
        </p:spPr>
        <p:txBody>
          <a:bodyPr>
            <a:noAutofit/>
          </a:bodyPr>
          <a:lstStyle/>
          <a:p>
            <a:pPr marL="0" indent="0" fontAlgn="base">
              <a:buNone/>
            </a:pPr>
            <a:r>
              <a:rPr lang="en-US" sz="1600" b="1" dirty="0"/>
              <a:t>Prospect Research: </a:t>
            </a:r>
            <a:r>
              <a:rPr lang="en-US" sz="1600" dirty="0"/>
              <a:t>used to request any research from </a:t>
            </a:r>
            <a:r>
              <a:rPr lang="en-US" sz="1600" dirty="0">
                <a:hlinkClick r:id="rId4" tooltip="mailto:sara.gottschalk@unchealth.unc.edu"/>
              </a:rPr>
              <a:t>Sara</a:t>
            </a:r>
            <a:r>
              <a:rPr lang="en-US" sz="1600" dirty="0"/>
              <a:t> that does </a:t>
            </a:r>
            <a:r>
              <a:rPr lang="en-US" sz="1600" b="1" dirty="0"/>
              <a:t>not</a:t>
            </a:r>
            <a:r>
              <a:rPr lang="en-US" sz="1600" dirty="0"/>
              <a:t> first require a list to be pulled from Davie</a:t>
            </a:r>
          </a:p>
          <a:p>
            <a:pPr fontAlgn="base"/>
            <a:r>
              <a:rPr lang="en-US" sz="1500" b="1" dirty="0"/>
              <a:t>What type of research are you looking for? </a:t>
            </a:r>
            <a:r>
              <a:rPr lang="en-US" sz="1500" dirty="0"/>
              <a:t>Please provide a non-PHI summary of your research needs that would inform your selection for type of report, for example:</a:t>
            </a:r>
          </a:p>
          <a:p>
            <a:pPr lvl="1" fontAlgn="base"/>
            <a:r>
              <a:rPr lang="en-US" sz="1500" dirty="0"/>
              <a:t>A </a:t>
            </a:r>
            <a:r>
              <a:rPr lang="en-US" sz="1500" u="sng" dirty="0"/>
              <a:t>type 1</a:t>
            </a:r>
            <a:r>
              <a:rPr lang="en-US" sz="1500" dirty="0"/>
              <a:t> request is a specific question like “I met with donor so-and-so, they mentioned that they just sold their company but did not disclose for how much. Can you find an amount?”</a:t>
            </a:r>
          </a:p>
          <a:p>
            <a:pPr lvl="1" fontAlgn="base"/>
            <a:r>
              <a:rPr lang="en-US" sz="1500" dirty="0"/>
              <a:t>A </a:t>
            </a:r>
            <a:r>
              <a:rPr lang="en-US" sz="1500" u="sng" dirty="0"/>
              <a:t>type 2</a:t>
            </a:r>
            <a:r>
              <a:rPr lang="en-US" sz="1500" dirty="0"/>
              <a:t> might be, “I have a meeting with donor so-and-so on August 2, I would like to know a little bit of their background and specific healthcare giving history to see what designation options I could proactively prepare for the meeting”</a:t>
            </a:r>
          </a:p>
          <a:p>
            <a:pPr lvl="1" fontAlgn="base"/>
            <a:r>
              <a:rPr lang="en-US" sz="1500" dirty="0"/>
              <a:t>A </a:t>
            </a:r>
            <a:r>
              <a:rPr lang="en-US" sz="1500" u="sng" dirty="0"/>
              <a:t>type 3</a:t>
            </a:r>
            <a:r>
              <a:rPr lang="en-US" sz="1500" dirty="0"/>
              <a:t> might be, “I am meeting with a donor who indicated they would be willing to give $1mil to Medical Alumni Loyalty Fund. Can you provide me with a full narrative on who they and their family are, what connections they have with UNC/UNCH, and any other philanthropy they’ve done to see if $1mil is a minimum or a maximum?”</a:t>
            </a:r>
          </a:p>
        </p:txBody>
      </p:sp>
      <p:pic>
        <p:nvPicPr>
          <p:cNvPr id="2" name="Picture 1">
            <a:extLst>
              <a:ext uri="{FF2B5EF4-FFF2-40B4-BE49-F238E27FC236}">
                <a16:creationId xmlns:a16="http://schemas.microsoft.com/office/drawing/2014/main" id="{35C46257-F413-4226-848C-2C483CEB7C4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7866" y="3984724"/>
            <a:ext cx="7462901" cy="1873896"/>
          </a:xfrm>
          <a:prstGeom prst="rect">
            <a:avLst/>
          </a:prstGeom>
          <a:ln w="38100">
            <a:solidFill>
              <a:srgbClr val="65CFFF"/>
            </a:solidFill>
          </a:ln>
        </p:spPr>
      </p:pic>
      <p:cxnSp>
        <p:nvCxnSpPr>
          <p:cNvPr id="5" name="Straight Arrow Connector 4">
            <a:extLst>
              <a:ext uri="{FF2B5EF4-FFF2-40B4-BE49-F238E27FC236}">
                <a16:creationId xmlns:a16="http://schemas.microsoft.com/office/drawing/2014/main" id="{2F8529FA-D430-F7A6-4EF3-C5E28DA7CD4E}"/>
              </a:ext>
            </a:extLst>
          </p:cNvPr>
          <p:cNvCxnSpPr>
            <a:cxnSpLocks/>
          </p:cNvCxnSpPr>
          <p:nvPr/>
        </p:nvCxnSpPr>
        <p:spPr>
          <a:xfrm>
            <a:off x="1371600" y="3127163"/>
            <a:ext cx="210312" cy="754909"/>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cxnSp>
        <p:nvCxnSpPr>
          <p:cNvPr id="6" name="Straight Arrow Connector 5">
            <a:extLst>
              <a:ext uri="{FF2B5EF4-FFF2-40B4-BE49-F238E27FC236}">
                <a16:creationId xmlns:a16="http://schemas.microsoft.com/office/drawing/2014/main" id="{40DA270C-FF60-C096-CEAC-0E969D86FF16}"/>
              </a:ext>
            </a:extLst>
          </p:cNvPr>
          <p:cNvCxnSpPr>
            <a:cxnSpLocks/>
          </p:cNvCxnSpPr>
          <p:nvPr/>
        </p:nvCxnSpPr>
        <p:spPr>
          <a:xfrm flipH="1">
            <a:off x="5961126" y="3137523"/>
            <a:ext cx="269748" cy="764053"/>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cxnSp>
        <p:nvCxnSpPr>
          <p:cNvPr id="7" name="Straight Arrow Connector 6">
            <a:extLst>
              <a:ext uri="{FF2B5EF4-FFF2-40B4-BE49-F238E27FC236}">
                <a16:creationId xmlns:a16="http://schemas.microsoft.com/office/drawing/2014/main" id="{684C19AF-3189-F02C-4232-EDF2910558E2}"/>
              </a:ext>
            </a:extLst>
          </p:cNvPr>
          <p:cNvCxnSpPr>
            <a:cxnSpLocks/>
          </p:cNvCxnSpPr>
          <p:nvPr/>
        </p:nvCxnSpPr>
        <p:spPr>
          <a:xfrm>
            <a:off x="3921173" y="3127163"/>
            <a:ext cx="0" cy="761051"/>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519937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A3B9B-6592-AD7C-D8E2-A7B618BA905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91D418-66CE-1929-C013-5271D548BF17}"/>
              </a:ext>
            </a:extLst>
          </p:cNvPr>
          <p:cNvSpPr>
            <a:spLocks noGrp="1"/>
          </p:cNvSpPr>
          <p:nvPr>
            <p:ph idx="1"/>
          </p:nvPr>
        </p:nvSpPr>
        <p:spPr>
          <a:xfrm>
            <a:off x="7132320" y="412298"/>
            <a:ext cx="4603504" cy="5610482"/>
          </a:xfrm>
        </p:spPr>
        <p:txBody>
          <a:bodyPr>
            <a:noAutofit/>
          </a:bodyPr>
          <a:lstStyle/>
          <a:p>
            <a:pPr fontAlgn="base"/>
            <a:r>
              <a:rPr lang="en-US" sz="1500" b="1" dirty="0"/>
              <a:t>If your prospect has a Davie record, please share their PID here. </a:t>
            </a:r>
            <a:r>
              <a:rPr lang="en-US" sz="1500" dirty="0"/>
              <a:t>This is vital to ensure correct prospect research, for instance, we may have a John Smith I, John Smith II, and John Smith III all living in Raleigh with John I and John II married to a Sue and a Susan. Without a PID, we cannot immediately determine which prospect you would like researched</a:t>
            </a:r>
          </a:p>
          <a:p>
            <a:pPr fontAlgn="base"/>
            <a:r>
              <a:rPr lang="en-US" sz="1500" b="1" dirty="0"/>
              <a:t>What do you already know about your prospect? </a:t>
            </a:r>
            <a:r>
              <a:rPr lang="en-US" sz="1500" dirty="0"/>
              <a:t>This is especially helpful for those prospects who are not already in Davie, for the same reason as above. Additionally, information garnered from your discovery work will help enhance a narrative report</a:t>
            </a:r>
          </a:p>
          <a:p>
            <a:pPr fontAlgn="base"/>
            <a:r>
              <a:rPr lang="en-US" sz="1500" b="1" dirty="0"/>
              <a:t>If you are looking for a specific list </a:t>
            </a:r>
            <a:r>
              <a:rPr lang="en-US" sz="1500" dirty="0"/>
              <a:t>does </a:t>
            </a:r>
            <a:r>
              <a:rPr lang="en-US" sz="1500" u="sng" dirty="0"/>
              <a:t>not</a:t>
            </a:r>
            <a:r>
              <a:rPr lang="en-US" sz="1500" dirty="0"/>
              <a:t> apply to patient/population lists. For those use the prospect query option. This should be used to ask for highly targeted list of prospects that you may not be able to easily find in Davie like “a list of Johnson &amp; Johnson’s board with connections to UNC or UNCH”</a:t>
            </a:r>
          </a:p>
          <a:p>
            <a:pPr fontAlgn="base"/>
            <a:r>
              <a:rPr lang="en-US" sz="1500" b="1" dirty="0"/>
              <a:t>Please upload… </a:t>
            </a:r>
            <a:r>
              <a:rPr lang="en-US" sz="1500" dirty="0"/>
              <a:t>&amp;</a:t>
            </a:r>
            <a:r>
              <a:rPr lang="en-US" sz="1500" b="1" dirty="0"/>
              <a:t> What else do we need to know - </a:t>
            </a:r>
            <a:r>
              <a:rPr lang="en-US" sz="1500" dirty="0"/>
              <a:t>these, along with all other questions on the form, should not include any PHI whatsoever</a:t>
            </a:r>
          </a:p>
          <a:p>
            <a:pPr fontAlgn="base"/>
            <a:r>
              <a:rPr lang="en-US" sz="1500" dirty="0"/>
              <a:t>Select </a:t>
            </a:r>
            <a:r>
              <a:rPr lang="en-US" sz="1500" b="1" dirty="0"/>
              <a:t>Submit</a:t>
            </a:r>
            <a:r>
              <a:rPr lang="en-US" sz="1500" dirty="0"/>
              <a:t> to send your request to Sara (with Chris cc’d). She will be in touch with any questions and/or information about project completion</a:t>
            </a:r>
            <a:endParaRPr lang="en-US" sz="1500" b="1" dirty="0"/>
          </a:p>
          <a:p>
            <a:pPr fontAlgn="base"/>
            <a:endParaRPr lang="en-US" sz="1500" dirty="0"/>
          </a:p>
        </p:txBody>
      </p:sp>
      <p:pic>
        <p:nvPicPr>
          <p:cNvPr id="9" name="Picture 8">
            <a:extLst>
              <a:ext uri="{FF2B5EF4-FFF2-40B4-BE49-F238E27FC236}">
                <a16:creationId xmlns:a16="http://schemas.microsoft.com/office/drawing/2014/main" id="{A21FDA71-B0E3-3AC9-4B35-DD58A592DD7F}"/>
              </a:ext>
            </a:extLst>
          </p:cNvPr>
          <p:cNvPicPr>
            <a:picLocks noChangeAspect="1"/>
          </p:cNvPicPr>
          <p:nvPr/>
        </p:nvPicPr>
        <p:blipFill>
          <a:blip r:embed="rId3"/>
          <a:stretch>
            <a:fillRect/>
          </a:stretch>
        </p:blipFill>
        <p:spPr>
          <a:xfrm>
            <a:off x="456176" y="412298"/>
            <a:ext cx="6410920" cy="6083752"/>
          </a:xfrm>
          <a:prstGeom prst="rect">
            <a:avLst/>
          </a:prstGeom>
        </p:spPr>
      </p:pic>
    </p:spTree>
    <p:extLst>
      <p:ext uri="{BB962C8B-B14F-4D97-AF65-F5344CB8AC3E}">
        <p14:creationId xmlns:p14="http://schemas.microsoft.com/office/powerpoint/2010/main" val="37579238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5495ED-FC87-E6A1-CD0C-F966BEB2ACF2}"/>
              </a:ext>
            </a:extLst>
          </p:cNvPr>
          <p:cNvSpPr txBox="1"/>
          <p:nvPr/>
        </p:nvSpPr>
        <p:spPr>
          <a:xfrm>
            <a:off x="2148632" y="2459504"/>
            <a:ext cx="7894736" cy="1938992"/>
          </a:xfrm>
          <a:custGeom>
            <a:avLst/>
            <a:gdLst>
              <a:gd name="csX0" fmla="*/ 0 w 7894736"/>
              <a:gd name="csY0" fmla="*/ 0 h 1938992"/>
              <a:gd name="csX1" fmla="*/ 721804 w 7894736"/>
              <a:gd name="csY1" fmla="*/ 0 h 1938992"/>
              <a:gd name="csX2" fmla="*/ 1285714 w 7894736"/>
              <a:gd name="csY2" fmla="*/ 0 h 1938992"/>
              <a:gd name="csX3" fmla="*/ 1928571 w 7894736"/>
              <a:gd name="csY3" fmla="*/ 0 h 1938992"/>
              <a:gd name="csX4" fmla="*/ 2255639 w 7894736"/>
              <a:gd name="csY4" fmla="*/ 0 h 1938992"/>
              <a:gd name="csX5" fmla="*/ 2977443 w 7894736"/>
              <a:gd name="csY5" fmla="*/ 0 h 1938992"/>
              <a:gd name="csX6" fmla="*/ 3383458 w 7894736"/>
              <a:gd name="csY6" fmla="*/ 0 h 1938992"/>
              <a:gd name="csX7" fmla="*/ 3868421 w 7894736"/>
              <a:gd name="csY7" fmla="*/ 0 h 1938992"/>
              <a:gd name="csX8" fmla="*/ 4432330 w 7894736"/>
              <a:gd name="csY8" fmla="*/ 0 h 1938992"/>
              <a:gd name="csX9" fmla="*/ 4838345 w 7894736"/>
              <a:gd name="csY9" fmla="*/ 0 h 1938992"/>
              <a:gd name="csX10" fmla="*/ 5244360 w 7894736"/>
              <a:gd name="csY10" fmla="*/ 0 h 1938992"/>
              <a:gd name="csX11" fmla="*/ 5966165 w 7894736"/>
              <a:gd name="csY11" fmla="*/ 0 h 1938992"/>
              <a:gd name="csX12" fmla="*/ 6451127 w 7894736"/>
              <a:gd name="csY12" fmla="*/ 0 h 1938992"/>
              <a:gd name="csX13" fmla="*/ 7015037 w 7894736"/>
              <a:gd name="csY13" fmla="*/ 0 h 1938992"/>
              <a:gd name="csX14" fmla="*/ 7894736 w 7894736"/>
              <a:gd name="csY14" fmla="*/ 0 h 1938992"/>
              <a:gd name="csX15" fmla="*/ 7894736 w 7894736"/>
              <a:gd name="csY15" fmla="*/ 484748 h 1938992"/>
              <a:gd name="csX16" fmla="*/ 7894736 w 7894736"/>
              <a:gd name="csY16" fmla="*/ 950106 h 1938992"/>
              <a:gd name="csX17" fmla="*/ 7894736 w 7894736"/>
              <a:gd name="csY17" fmla="*/ 1376684 h 1938992"/>
              <a:gd name="csX18" fmla="*/ 7894736 w 7894736"/>
              <a:gd name="csY18" fmla="*/ 1938992 h 1938992"/>
              <a:gd name="csX19" fmla="*/ 7172932 w 7894736"/>
              <a:gd name="csY19" fmla="*/ 1938992 h 1938992"/>
              <a:gd name="csX20" fmla="*/ 6609022 w 7894736"/>
              <a:gd name="csY20" fmla="*/ 1938992 h 1938992"/>
              <a:gd name="csX21" fmla="*/ 5966165 w 7894736"/>
              <a:gd name="csY21" fmla="*/ 1938992 h 1938992"/>
              <a:gd name="csX22" fmla="*/ 5323308 w 7894736"/>
              <a:gd name="csY22" fmla="*/ 1938992 h 1938992"/>
              <a:gd name="csX23" fmla="*/ 4601503 w 7894736"/>
              <a:gd name="csY23" fmla="*/ 1938992 h 1938992"/>
              <a:gd name="csX24" fmla="*/ 4116541 w 7894736"/>
              <a:gd name="csY24" fmla="*/ 1938992 h 1938992"/>
              <a:gd name="csX25" fmla="*/ 3631579 w 7894736"/>
              <a:gd name="csY25" fmla="*/ 1938992 h 1938992"/>
              <a:gd name="csX26" fmla="*/ 3304511 w 7894736"/>
              <a:gd name="csY26" fmla="*/ 1938992 h 1938992"/>
              <a:gd name="csX27" fmla="*/ 2898496 w 7894736"/>
              <a:gd name="csY27" fmla="*/ 1938992 h 1938992"/>
              <a:gd name="csX28" fmla="*/ 2334586 w 7894736"/>
              <a:gd name="csY28" fmla="*/ 1938992 h 1938992"/>
              <a:gd name="csX29" fmla="*/ 1770677 w 7894736"/>
              <a:gd name="csY29" fmla="*/ 1938992 h 1938992"/>
              <a:gd name="csX30" fmla="*/ 1364662 w 7894736"/>
              <a:gd name="csY30" fmla="*/ 1938992 h 1938992"/>
              <a:gd name="csX31" fmla="*/ 642857 w 7894736"/>
              <a:gd name="csY31" fmla="*/ 1938992 h 1938992"/>
              <a:gd name="csX32" fmla="*/ 0 w 7894736"/>
              <a:gd name="csY32" fmla="*/ 1938992 h 1938992"/>
              <a:gd name="csX33" fmla="*/ 0 w 7894736"/>
              <a:gd name="csY33" fmla="*/ 1473634 h 1938992"/>
              <a:gd name="csX34" fmla="*/ 0 w 7894736"/>
              <a:gd name="csY34" fmla="*/ 1008276 h 1938992"/>
              <a:gd name="csX35" fmla="*/ 0 w 7894736"/>
              <a:gd name="csY35" fmla="*/ 542918 h 1938992"/>
              <a:gd name="csX36" fmla="*/ 0 w 7894736"/>
              <a:gd name="csY36" fmla="*/ 0 h 19389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7894736" h="1938992" fill="none" extrusionOk="0">
                <a:moveTo>
                  <a:pt x="0" y="0"/>
                </a:moveTo>
                <a:cubicBezTo>
                  <a:pt x="246748" y="-5680"/>
                  <a:pt x="483167" y="25581"/>
                  <a:pt x="721804" y="0"/>
                </a:cubicBezTo>
                <a:cubicBezTo>
                  <a:pt x="960441" y="-25581"/>
                  <a:pt x="1071121" y="29474"/>
                  <a:pt x="1285714" y="0"/>
                </a:cubicBezTo>
                <a:cubicBezTo>
                  <a:pt x="1500307" y="-29474"/>
                  <a:pt x="1687919" y="62085"/>
                  <a:pt x="1928571" y="0"/>
                </a:cubicBezTo>
                <a:cubicBezTo>
                  <a:pt x="2169223" y="-62085"/>
                  <a:pt x="2096339" y="18183"/>
                  <a:pt x="2255639" y="0"/>
                </a:cubicBezTo>
                <a:cubicBezTo>
                  <a:pt x="2414939" y="-18183"/>
                  <a:pt x="2827365" y="1659"/>
                  <a:pt x="2977443" y="0"/>
                </a:cubicBezTo>
                <a:cubicBezTo>
                  <a:pt x="3127521" y="-1659"/>
                  <a:pt x="3233807" y="4209"/>
                  <a:pt x="3383458" y="0"/>
                </a:cubicBezTo>
                <a:cubicBezTo>
                  <a:pt x="3533109" y="-4209"/>
                  <a:pt x="3684362" y="43022"/>
                  <a:pt x="3868421" y="0"/>
                </a:cubicBezTo>
                <a:cubicBezTo>
                  <a:pt x="4052480" y="-43022"/>
                  <a:pt x="4254955" y="15311"/>
                  <a:pt x="4432330" y="0"/>
                </a:cubicBezTo>
                <a:cubicBezTo>
                  <a:pt x="4609705" y="-15311"/>
                  <a:pt x="4710737" y="14779"/>
                  <a:pt x="4838345" y="0"/>
                </a:cubicBezTo>
                <a:cubicBezTo>
                  <a:pt x="4965953" y="-14779"/>
                  <a:pt x="5102366" y="14163"/>
                  <a:pt x="5244360" y="0"/>
                </a:cubicBezTo>
                <a:cubicBezTo>
                  <a:pt x="5386355" y="-14163"/>
                  <a:pt x="5643688" y="40041"/>
                  <a:pt x="5966165" y="0"/>
                </a:cubicBezTo>
                <a:cubicBezTo>
                  <a:pt x="6288643" y="-40041"/>
                  <a:pt x="6241663" y="17781"/>
                  <a:pt x="6451127" y="0"/>
                </a:cubicBezTo>
                <a:cubicBezTo>
                  <a:pt x="6660591" y="-17781"/>
                  <a:pt x="6797955" y="60883"/>
                  <a:pt x="7015037" y="0"/>
                </a:cubicBezTo>
                <a:cubicBezTo>
                  <a:pt x="7232119" y="-60883"/>
                  <a:pt x="7690199" y="98456"/>
                  <a:pt x="7894736" y="0"/>
                </a:cubicBezTo>
                <a:cubicBezTo>
                  <a:pt x="7923604" y="241375"/>
                  <a:pt x="7876205" y="349991"/>
                  <a:pt x="7894736" y="484748"/>
                </a:cubicBezTo>
                <a:cubicBezTo>
                  <a:pt x="7913267" y="619505"/>
                  <a:pt x="7843150" y="805339"/>
                  <a:pt x="7894736" y="950106"/>
                </a:cubicBezTo>
                <a:cubicBezTo>
                  <a:pt x="7946322" y="1094873"/>
                  <a:pt x="7857587" y="1174666"/>
                  <a:pt x="7894736" y="1376684"/>
                </a:cubicBezTo>
                <a:cubicBezTo>
                  <a:pt x="7931885" y="1578702"/>
                  <a:pt x="7835069" y="1732924"/>
                  <a:pt x="7894736" y="1938992"/>
                </a:cubicBezTo>
                <a:cubicBezTo>
                  <a:pt x="7719427" y="1980481"/>
                  <a:pt x="7419829" y="1930138"/>
                  <a:pt x="7172932" y="1938992"/>
                </a:cubicBezTo>
                <a:cubicBezTo>
                  <a:pt x="6926035" y="1947846"/>
                  <a:pt x="6736074" y="1893943"/>
                  <a:pt x="6609022" y="1938992"/>
                </a:cubicBezTo>
                <a:cubicBezTo>
                  <a:pt x="6481970" y="1984041"/>
                  <a:pt x="6243013" y="1900001"/>
                  <a:pt x="5966165" y="1938992"/>
                </a:cubicBezTo>
                <a:cubicBezTo>
                  <a:pt x="5689317" y="1977983"/>
                  <a:pt x="5605989" y="1898602"/>
                  <a:pt x="5323308" y="1938992"/>
                </a:cubicBezTo>
                <a:cubicBezTo>
                  <a:pt x="5040627" y="1979382"/>
                  <a:pt x="4935468" y="1922033"/>
                  <a:pt x="4601503" y="1938992"/>
                </a:cubicBezTo>
                <a:cubicBezTo>
                  <a:pt x="4267538" y="1955951"/>
                  <a:pt x="4355096" y="1924171"/>
                  <a:pt x="4116541" y="1938992"/>
                </a:cubicBezTo>
                <a:cubicBezTo>
                  <a:pt x="3877986" y="1953813"/>
                  <a:pt x="3783164" y="1908078"/>
                  <a:pt x="3631579" y="1938992"/>
                </a:cubicBezTo>
                <a:cubicBezTo>
                  <a:pt x="3479994" y="1969906"/>
                  <a:pt x="3378117" y="1938067"/>
                  <a:pt x="3304511" y="1938992"/>
                </a:cubicBezTo>
                <a:cubicBezTo>
                  <a:pt x="3230905" y="1939917"/>
                  <a:pt x="2983300" y="1900706"/>
                  <a:pt x="2898496" y="1938992"/>
                </a:cubicBezTo>
                <a:cubicBezTo>
                  <a:pt x="2813693" y="1977278"/>
                  <a:pt x="2578839" y="1913425"/>
                  <a:pt x="2334586" y="1938992"/>
                </a:cubicBezTo>
                <a:cubicBezTo>
                  <a:pt x="2090333" y="1964559"/>
                  <a:pt x="1904258" y="1881303"/>
                  <a:pt x="1770677" y="1938992"/>
                </a:cubicBezTo>
                <a:cubicBezTo>
                  <a:pt x="1637096" y="1996681"/>
                  <a:pt x="1515561" y="1921863"/>
                  <a:pt x="1364662" y="1938992"/>
                </a:cubicBezTo>
                <a:cubicBezTo>
                  <a:pt x="1213763" y="1956121"/>
                  <a:pt x="920678" y="1927592"/>
                  <a:pt x="642857" y="1938992"/>
                </a:cubicBezTo>
                <a:cubicBezTo>
                  <a:pt x="365036" y="1950392"/>
                  <a:pt x="284659" y="1926429"/>
                  <a:pt x="0" y="1938992"/>
                </a:cubicBezTo>
                <a:cubicBezTo>
                  <a:pt x="-13729" y="1796510"/>
                  <a:pt x="1699" y="1634682"/>
                  <a:pt x="0" y="1473634"/>
                </a:cubicBezTo>
                <a:cubicBezTo>
                  <a:pt x="-1699" y="1312586"/>
                  <a:pt x="8255" y="1224941"/>
                  <a:pt x="0" y="1008276"/>
                </a:cubicBezTo>
                <a:cubicBezTo>
                  <a:pt x="-8255" y="791611"/>
                  <a:pt x="46065" y="771885"/>
                  <a:pt x="0" y="542918"/>
                </a:cubicBezTo>
                <a:cubicBezTo>
                  <a:pt x="-46065" y="313951"/>
                  <a:pt x="29638" y="219801"/>
                  <a:pt x="0" y="0"/>
                </a:cubicBezTo>
                <a:close/>
              </a:path>
              <a:path w="7894736" h="1938992" stroke="0" extrusionOk="0">
                <a:moveTo>
                  <a:pt x="0" y="0"/>
                </a:moveTo>
                <a:cubicBezTo>
                  <a:pt x="91670" y="-4926"/>
                  <a:pt x="278996" y="34716"/>
                  <a:pt x="406015" y="0"/>
                </a:cubicBezTo>
                <a:cubicBezTo>
                  <a:pt x="533034" y="-34716"/>
                  <a:pt x="769475" y="52526"/>
                  <a:pt x="969925" y="0"/>
                </a:cubicBezTo>
                <a:cubicBezTo>
                  <a:pt x="1170375" y="-52526"/>
                  <a:pt x="1239158" y="21417"/>
                  <a:pt x="1454887" y="0"/>
                </a:cubicBezTo>
                <a:cubicBezTo>
                  <a:pt x="1670616" y="-21417"/>
                  <a:pt x="1771493" y="56151"/>
                  <a:pt x="1939849" y="0"/>
                </a:cubicBezTo>
                <a:cubicBezTo>
                  <a:pt x="2108205" y="-56151"/>
                  <a:pt x="2364659" y="15494"/>
                  <a:pt x="2582706" y="0"/>
                </a:cubicBezTo>
                <a:cubicBezTo>
                  <a:pt x="2800753" y="-15494"/>
                  <a:pt x="2882894" y="37108"/>
                  <a:pt x="3067669" y="0"/>
                </a:cubicBezTo>
                <a:cubicBezTo>
                  <a:pt x="3252444" y="-37108"/>
                  <a:pt x="3402030" y="58115"/>
                  <a:pt x="3710526" y="0"/>
                </a:cubicBezTo>
                <a:cubicBezTo>
                  <a:pt x="4019022" y="-58115"/>
                  <a:pt x="4035262" y="5974"/>
                  <a:pt x="4116541" y="0"/>
                </a:cubicBezTo>
                <a:cubicBezTo>
                  <a:pt x="4197821" y="-5974"/>
                  <a:pt x="4571851" y="17454"/>
                  <a:pt x="4838345" y="0"/>
                </a:cubicBezTo>
                <a:cubicBezTo>
                  <a:pt x="5104839" y="-17454"/>
                  <a:pt x="5059534" y="6209"/>
                  <a:pt x="5165413" y="0"/>
                </a:cubicBezTo>
                <a:cubicBezTo>
                  <a:pt x="5271292" y="-6209"/>
                  <a:pt x="5387646" y="11188"/>
                  <a:pt x="5492481" y="0"/>
                </a:cubicBezTo>
                <a:cubicBezTo>
                  <a:pt x="5597316" y="-11188"/>
                  <a:pt x="5877027" y="18748"/>
                  <a:pt x="6135338" y="0"/>
                </a:cubicBezTo>
                <a:cubicBezTo>
                  <a:pt x="6393649" y="-18748"/>
                  <a:pt x="6553213" y="54859"/>
                  <a:pt x="6857142" y="0"/>
                </a:cubicBezTo>
                <a:cubicBezTo>
                  <a:pt x="7161071" y="-54859"/>
                  <a:pt x="7145064" y="41766"/>
                  <a:pt x="7263157" y="0"/>
                </a:cubicBezTo>
                <a:cubicBezTo>
                  <a:pt x="7381250" y="-41766"/>
                  <a:pt x="7649669" y="44700"/>
                  <a:pt x="7894736" y="0"/>
                </a:cubicBezTo>
                <a:cubicBezTo>
                  <a:pt x="7898863" y="104203"/>
                  <a:pt x="7875617" y="317820"/>
                  <a:pt x="7894736" y="465358"/>
                </a:cubicBezTo>
                <a:cubicBezTo>
                  <a:pt x="7913855" y="612896"/>
                  <a:pt x="7866893" y="737990"/>
                  <a:pt x="7894736" y="911326"/>
                </a:cubicBezTo>
                <a:cubicBezTo>
                  <a:pt x="7922579" y="1084662"/>
                  <a:pt x="7843253" y="1222250"/>
                  <a:pt x="7894736" y="1357294"/>
                </a:cubicBezTo>
                <a:cubicBezTo>
                  <a:pt x="7946219" y="1492338"/>
                  <a:pt x="7864670" y="1785057"/>
                  <a:pt x="7894736" y="1938992"/>
                </a:cubicBezTo>
                <a:cubicBezTo>
                  <a:pt x="7770814" y="1986916"/>
                  <a:pt x="7597029" y="1924531"/>
                  <a:pt x="7488721" y="1938992"/>
                </a:cubicBezTo>
                <a:cubicBezTo>
                  <a:pt x="7380413" y="1953453"/>
                  <a:pt x="7129792" y="1888801"/>
                  <a:pt x="6924811" y="1938992"/>
                </a:cubicBezTo>
                <a:cubicBezTo>
                  <a:pt x="6719830" y="1989183"/>
                  <a:pt x="6448226" y="1927423"/>
                  <a:pt x="6203007" y="1938992"/>
                </a:cubicBezTo>
                <a:cubicBezTo>
                  <a:pt x="5957788" y="1950561"/>
                  <a:pt x="5975988" y="1938305"/>
                  <a:pt x="5875939" y="1938992"/>
                </a:cubicBezTo>
                <a:cubicBezTo>
                  <a:pt x="5775890" y="1939679"/>
                  <a:pt x="5672176" y="1921456"/>
                  <a:pt x="5548872" y="1938992"/>
                </a:cubicBezTo>
                <a:cubicBezTo>
                  <a:pt x="5425568" y="1956528"/>
                  <a:pt x="5101936" y="1933822"/>
                  <a:pt x="4906015" y="1938992"/>
                </a:cubicBezTo>
                <a:cubicBezTo>
                  <a:pt x="4710094" y="1944162"/>
                  <a:pt x="4505707" y="1891867"/>
                  <a:pt x="4342105" y="1938992"/>
                </a:cubicBezTo>
                <a:cubicBezTo>
                  <a:pt x="4178503" y="1986117"/>
                  <a:pt x="4071605" y="1938720"/>
                  <a:pt x="3936090" y="1938992"/>
                </a:cubicBezTo>
                <a:cubicBezTo>
                  <a:pt x="3800575" y="1939264"/>
                  <a:pt x="3585201" y="1915369"/>
                  <a:pt x="3372180" y="1938992"/>
                </a:cubicBezTo>
                <a:cubicBezTo>
                  <a:pt x="3159159" y="1962615"/>
                  <a:pt x="2932553" y="1901254"/>
                  <a:pt x="2808270" y="1938992"/>
                </a:cubicBezTo>
                <a:cubicBezTo>
                  <a:pt x="2683987" y="1976730"/>
                  <a:pt x="2499604" y="1895775"/>
                  <a:pt x="2402255" y="1938992"/>
                </a:cubicBezTo>
                <a:cubicBezTo>
                  <a:pt x="2304907" y="1982209"/>
                  <a:pt x="2066131" y="1900923"/>
                  <a:pt x="1917293" y="1938992"/>
                </a:cubicBezTo>
                <a:cubicBezTo>
                  <a:pt x="1768455" y="1977061"/>
                  <a:pt x="1631748" y="1935782"/>
                  <a:pt x="1432331" y="1938992"/>
                </a:cubicBezTo>
                <a:cubicBezTo>
                  <a:pt x="1232914" y="1942202"/>
                  <a:pt x="1080088" y="1914797"/>
                  <a:pt x="789474" y="1938992"/>
                </a:cubicBezTo>
                <a:cubicBezTo>
                  <a:pt x="498860" y="1963187"/>
                  <a:pt x="362823" y="1908538"/>
                  <a:pt x="0" y="1938992"/>
                </a:cubicBezTo>
                <a:cubicBezTo>
                  <a:pt x="-29343" y="1752038"/>
                  <a:pt x="51455" y="1636898"/>
                  <a:pt x="0" y="1415464"/>
                </a:cubicBezTo>
                <a:cubicBezTo>
                  <a:pt x="-51455" y="1194030"/>
                  <a:pt x="12457" y="1067837"/>
                  <a:pt x="0" y="911326"/>
                </a:cubicBezTo>
                <a:cubicBezTo>
                  <a:pt x="-12457" y="754815"/>
                  <a:pt x="44860" y="556582"/>
                  <a:pt x="0" y="426578"/>
                </a:cubicBezTo>
                <a:cubicBezTo>
                  <a:pt x="-44860" y="296574"/>
                  <a:pt x="43934" y="133956"/>
                  <a:pt x="0" y="0"/>
                </a:cubicBezTo>
                <a:close/>
              </a:path>
            </a:pathLst>
          </a:custGeom>
          <a:solidFill>
            <a:schemeClr val="tx2">
              <a:lumMod val="25000"/>
              <a:lumOff val="75000"/>
            </a:schemeClr>
          </a:solidFill>
          <a:ln>
            <a:solidFill>
              <a:schemeClr val="accent1"/>
            </a:solidFill>
            <a:extLst>
              <a:ext uri="{C807C97D-BFC1-408E-A445-0C87EB9F89A2}">
                <ask:lineSketchStyleProps xmlns:ask="http://schemas.microsoft.com/office/drawing/2018/sketchyshapes" sd="1786014039">
                  <a:prstGeom prst="rect">
                    <a:avLst/>
                  </a:prstGeom>
                  <ask:type>
                    <ask:lineSketchScribble/>
                  </ask:type>
                </ask:lineSketchStyleProps>
              </a:ext>
            </a:extLst>
          </a:ln>
        </p:spPr>
        <p:txBody>
          <a:bodyPr wrap="square" rtlCol="0">
            <a:spAutoFit/>
          </a:bodyPr>
          <a:lstStyle/>
          <a:p>
            <a:pPr algn="ctr"/>
            <a:r>
              <a:rPr lang="en-US" sz="6000" b="1" dirty="0">
                <a:solidFill>
                  <a:schemeClr val="bg1"/>
                </a:solidFill>
              </a:rPr>
              <a:t>Portfolio Management Option</a:t>
            </a:r>
            <a:endParaRPr lang="en-US" sz="6000" dirty="0">
              <a:solidFill>
                <a:schemeClr val="bg1"/>
              </a:solidFill>
            </a:endParaRPr>
          </a:p>
        </p:txBody>
      </p:sp>
    </p:spTree>
    <p:extLst>
      <p:ext uri="{BB962C8B-B14F-4D97-AF65-F5344CB8AC3E}">
        <p14:creationId xmlns:p14="http://schemas.microsoft.com/office/powerpoint/2010/main" val="40014943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59ED915-4CAB-66BC-367D-B6FE02B1915A}"/>
              </a:ext>
            </a:extLst>
          </p:cNvPr>
          <p:cNvPicPr>
            <a:picLocks noChangeAspect="1"/>
          </p:cNvPicPr>
          <p:nvPr/>
        </p:nvPicPr>
        <p:blipFill>
          <a:blip r:embed="rId2"/>
          <a:stretch>
            <a:fillRect/>
          </a:stretch>
        </p:blipFill>
        <p:spPr>
          <a:xfrm>
            <a:off x="834558" y="575196"/>
            <a:ext cx="5023819" cy="5912060"/>
          </a:xfrm>
          <a:prstGeom prst="rect">
            <a:avLst/>
          </a:prstGeom>
        </p:spPr>
      </p:pic>
      <p:sp>
        <p:nvSpPr>
          <p:cNvPr id="6" name="Content Placeholder 2">
            <a:extLst>
              <a:ext uri="{FF2B5EF4-FFF2-40B4-BE49-F238E27FC236}">
                <a16:creationId xmlns:a16="http://schemas.microsoft.com/office/drawing/2014/main" id="{91A63D06-3356-C396-1356-47694AB2820F}"/>
              </a:ext>
            </a:extLst>
          </p:cNvPr>
          <p:cNvSpPr>
            <a:spLocks noGrp="1"/>
          </p:cNvSpPr>
          <p:nvPr>
            <p:ph idx="1"/>
          </p:nvPr>
        </p:nvSpPr>
        <p:spPr>
          <a:xfrm>
            <a:off x="6333624" y="575196"/>
            <a:ext cx="5288400" cy="5610482"/>
          </a:xfrm>
        </p:spPr>
        <p:txBody>
          <a:bodyPr>
            <a:noAutofit/>
          </a:bodyPr>
          <a:lstStyle/>
          <a:p>
            <a:pPr marL="0" indent="0" fontAlgn="base">
              <a:buNone/>
            </a:pPr>
            <a:r>
              <a:rPr lang="en-US" sz="1800" b="1" dirty="0"/>
              <a:t>Portfolio Management:</a:t>
            </a:r>
            <a:r>
              <a:rPr lang="en-US" sz="1800" dirty="0"/>
              <a:t> used to request any changes to be made to your portfolio in Davie, which will be done by </a:t>
            </a:r>
            <a:r>
              <a:rPr lang="en-US" sz="1800" dirty="0">
                <a:hlinkClick r:id="rId3" tooltip="mailto:chris_copsey@med.unc.edu"/>
              </a:rPr>
              <a:t>Chris</a:t>
            </a:r>
            <a:endParaRPr lang="en-US" sz="1800" dirty="0"/>
          </a:p>
          <a:p>
            <a:pPr fontAlgn="base"/>
            <a:r>
              <a:rPr lang="en-US" sz="1800" b="1" dirty="0"/>
              <a:t>Do you need any updates to your portfolio?</a:t>
            </a:r>
          </a:p>
          <a:p>
            <a:pPr fontAlgn="base"/>
            <a:r>
              <a:rPr lang="en-US" sz="1800" b="1" dirty="0"/>
              <a:t>Do you need to make any changes to your Prospect Plans?</a:t>
            </a:r>
          </a:p>
          <a:p>
            <a:pPr fontAlgn="base"/>
            <a:r>
              <a:rPr lang="en-US" sz="1800" b="1" dirty="0"/>
              <a:t>General Inquiries</a:t>
            </a:r>
          </a:p>
          <a:p>
            <a:pPr fontAlgn="base"/>
            <a:r>
              <a:rPr lang="en-US" sz="1800" dirty="0"/>
              <a:t>Select </a:t>
            </a:r>
            <a:r>
              <a:rPr lang="en-US" sz="1800" b="1" dirty="0"/>
              <a:t>Submit</a:t>
            </a:r>
            <a:r>
              <a:rPr lang="en-US" sz="1800" dirty="0"/>
              <a:t> to send your request to Chris. He will be in touch with any questions and/or information about project completion</a:t>
            </a:r>
            <a:endParaRPr lang="en-US" sz="1800" b="1" dirty="0"/>
          </a:p>
          <a:p>
            <a:pPr fontAlgn="base"/>
            <a:endParaRPr lang="en-US" sz="1800" b="1" dirty="0"/>
          </a:p>
        </p:txBody>
      </p:sp>
    </p:spTree>
    <p:extLst>
      <p:ext uri="{BB962C8B-B14F-4D97-AF65-F5344CB8AC3E}">
        <p14:creationId xmlns:p14="http://schemas.microsoft.com/office/powerpoint/2010/main" val="39258649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282</TotalTime>
  <Words>1759</Words>
  <Application>Microsoft Office PowerPoint</Application>
  <PresentationFormat>Widescreen</PresentationFormat>
  <Paragraphs>86</Paragraphs>
  <Slides>16</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Gottschalk, Sara</dc:creator>
  <cp:lastModifiedBy>Gottschalk, Sara</cp:lastModifiedBy>
  <cp:revision>5</cp:revision>
  <dcterms:created xsi:type="dcterms:W3CDTF">2026-04-13T15:33:04Z</dcterms:created>
  <dcterms:modified xsi:type="dcterms:W3CDTF">2026-04-13T20:15:17Z</dcterms:modified>
</cp:coreProperties>
</file>